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71" r:id="rId2"/>
    <p:sldId id="273" r:id="rId3"/>
    <p:sldId id="274" r:id="rId4"/>
    <p:sldId id="276" r:id="rId5"/>
    <p:sldId id="272" r:id="rId6"/>
    <p:sldId id="275" r:id="rId7"/>
    <p:sldId id="287" r:id="rId8"/>
    <p:sldId id="277" r:id="rId9"/>
    <p:sldId id="288" r:id="rId10"/>
    <p:sldId id="286" r:id="rId11"/>
    <p:sldId id="289" r:id="rId12"/>
    <p:sldId id="279" r:id="rId13"/>
    <p:sldId id="290" r:id="rId14"/>
    <p:sldId id="278" r:id="rId15"/>
    <p:sldId id="291" r:id="rId16"/>
    <p:sldId id="292" r:id="rId17"/>
    <p:sldId id="283" r:id="rId18"/>
    <p:sldId id="284"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Sriracha" panose="020B0604020202020204" charset="-34"/>
      <p:regular r:id="rId25"/>
    </p:embeddedFont>
    <p:embeddedFont>
      <p:font typeface="Tahoma" panose="020B0604030504040204" pitchFamily="3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9">
          <p15:clr>
            <a:srgbClr val="A4A3A4"/>
          </p15:clr>
        </p15:guide>
        <p15:guide id="2" pos="2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3A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5" d="100"/>
          <a:sy n="25" d="100"/>
        </p:scale>
        <p:origin x="1184" y="592"/>
      </p:cViewPr>
      <p:guideLst>
        <p:guide orient="horz" pos="2109"/>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25/9/2021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https://www.youtube.com/watch?v=CUOH-lNkpIE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25/9/2021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25/9/2021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25/9/2021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25/9/2021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
        <p:nvSpPr>
          <p:cNvPr id="9" name="Oval 8"/>
          <p:cNvSpPr/>
          <p:nvPr userDrawn="1"/>
        </p:nvSpPr>
        <p:spPr>
          <a:xfrm>
            <a:off x="-4343400" y="342900"/>
            <a:ext cx="3200400" cy="3200400"/>
          </a:xfrm>
          <a:prstGeom prst="ellipse">
            <a:avLst/>
          </a:prstGeom>
          <a:blipFill rotWithShape="1">
            <a:blip r:embed="rId13">
              <a:alphaModFix amt="1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sv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png"/><Relationship Id="rId9" Type="http://schemas.openxmlformats.org/officeDocument/2006/relationships/image" Target="../media/image112.png"/></Relationships>
</file>

<file path=ppt/slides/_rels/slide1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99.svg"/><Relationship Id="rId7" Type="http://schemas.openxmlformats.org/officeDocument/2006/relationships/image" Target="../media/image76.jpe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117.svg"/><Relationship Id="rId4" Type="http://schemas.openxmlformats.org/officeDocument/2006/relationships/image" Target="../media/image116.png"/><Relationship Id="rId9" Type="http://schemas.openxmlformats.org/officeDocument/2006/relationships/image" Target="../media/image119.svg"/></Relationships>
</file>

<file path=ppt/slides/_rels/slide12.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34.png"/><Relationship Id="rId3" Type="http://schemas.openxmlformats.org/officeDocument/2006/relationships/image" Target="../media/image121.svg"/><Relationship Id="rId7" Type="http://schemas.openxmlformats.org/officeDocument/2006/relationships/image" Target="../media/image125.png"/><Relationship Id="rId12" Type="http://schemas.openxmlformats.org/officeDocument/2006/relationships/image" Target="../media/image13.svg"/><Relationship Id="rId17" Type="http://schemas.openxmlformats.org/officeDocument/2006/relationships/image" Target="../media/image131.svg"/><Relationship Id="rId2" Type="http://schemas.openxmlformats.org/officeDocument/2006/relationships/image" Target="../media/image120.png"/><Relationship Id="rId16"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png"/><Relationship Id="rId5" Type="http://schemas.openxmlformats.org/officeDocument/2006/relationships/image" Target="../media/image123.svg"/><Relationship Id="rId15" Type="http://schemas.openxmlformats.org/officeDocument/2006/relationships/image" Target="../media/image129.png"/><Relationship Id="rId10" Type="http://schemas.openxmlformats.org/officeDocument/2006/relationships/image" Target="../media/image128.sv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35.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32.png"/><Relationship Id="rId7" Type="http://schemas.openxmlformats.org/officeDocument/2006/relationships/image" Target="../media/image123.svg"/><Relationship Id="rId12" Type="http://schemas.openxmlformats.org/officeDocument/2006/relationships/image" Target="../media/image137.png"/><Relationship Id="rId2" Type="http://schemas.openxmlformats.org/officeDocument/2006/relationships/notesSlide" Target="../notesSlides/notesSlide2.xml"/><Relationship Id="rId16" Type="http://schemas.openxmlformats.org/officeDocument/2006/relationships/image" Target="../media/image141.sv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36.svg"/><Relationship Id="rId5" Type="http://schemas.openxmlformats.org/officeDocument/2006/relationships/image" Target="../media/image128.svg"/><Relationship Id="rId15" Type="http://schemas.openxmlformats.org/officeDocument/2006/relationships/image" Target="../media/image140.png"/><Relationship Id="rId10" Type="http://schemas.openxmlformats.org/officeDocument/2006/relationships/image" Target="../media/image135.png"/><Relationship Id="rId4" Type="http://schemas.openxmlformats.org/officeDocument/2006/relationships/image" Target="../media/image127.png"/><Relationship Id="rId9" Type="http://schemas.openxmlformats.org/officeDocument/2006/relationships/image" Target="../media/image134.svg"/><Relationship Id="rId14" Type="http://schemas.openxmlformats.org/officeDocument/2006/relationships/image" Target="../media/image139.svg"/></Relationships>
</file>

<file path=ppt/slides/_rels/slide15.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51.png"/><Relationship Id="rId3" Type="http://schemas.openxmlformats.org/officeDocument/2006/relationships/image" Target="../media/image143.svg"/><Relationship Id="rId7" Type="http://schemas.openxmlformats.org/officeDocument/2006/relationships/image" Target="../media/image147.png"/><Relationship Id="rId12" Type="http://schemas.openxmlformats.org/officeDocument/2006/relationships/image" Target="../media/image35.svg"/><Relationship Id="rId2"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46.svg"/><Relationship Id="rId11" Type="http://schemas.openxmlformats.org/officeDocument/2006/relationships/image" Target="../media/image34.pn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jpeg"/><Relationship Id="rId9" Type="http://schemas.openxmlformats.org/officeDocument/2006/relationships/image" Target="../media/image149.png"/><Relationship Id="rId14" Type="http://schemas.openxmlformats.org/officeDocument/2006/relationships/image" Target="../media/image1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156.svg"/><Relationship Id="rId4" Type="http://schemas.openxmlformats.org/officeDocument/2006/relationships/image" Target="../media/image155.png"/></Relationships>
</file>

<file path=ppt/slides/_rels/slide1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svg"/><Relationship Id="rId7" Type="http://schemas.openxmlformats.org/officeDocument/2006/relationships/image" Target="../media/image28.jpeg"/><Relationship Id="rId12"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svg"/><Relationship Id="rId14"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image" Target="../media/image56.png"/><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35.svg"/><Relationship Id="rId5" Type="http://schemas.openxmlformats.org/officeDocument/2006/relationships/image" Target="../media/image59.svg"/><Relationship Id="rId15" Type="http://schemas.openxmlformats.org/officeDocument/2006/relationships/image" Target="../media/image67.svg"/><Relationship Id="rId10" Type="http://schemas.openxmlformats.org/officeDocument/2006/relationships/image" Target="../media/image3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jpeg"/><Relationship Id="rId9" Type="http://schemas.openxmlformats.org/officeDocument/2006/relationships/image" Target="../media/image81.png"/></Relationships>
</file>

<file path=ppt/slides/_rels/slide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12" Type="http://schemas.openxmlformats.org/officeDocument/2006/relationships/image" Target="../media/image92.jpe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jpeg"/><Relationship Id="rId5" Type="http://schemas.openxmlformats.org/officeDocument/2006/relationships/image" Target="../media/image85.svg"/><Relationship Id="rId10" Type="http://schemas.openxmlformats.org/officeDocument/2006/relationships/image" Target="../media/image90.jpeg"/><Relationship Id="rId4" Type="http://schemas.openxmlformats.org/officeDocument/2006/relationships/image" Target="../media/image84.png"/><Relationship Id="rId9" Type="http://schemas.openxmlformats.org/officeDocument/2006/relationships/image" Target="../media/image89.svg"/></Relationships>
</file>

<file path=ppt/slides/_rels/slide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9.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sv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1615147" y="3222468"/>
            <a:ext cx="4398805" cy="67666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12364205" y="933258"/>
            <a:ext cx="4622817" cy="47524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4640231" y="-524471"/>
            <a:ext cx="8725546" cy="10524233"/>
          </a:xfrm>
          <a:prstGeom prst="rect">
            <a:avLst/>
          </a:prstGeom>
        </p:spPr>
      </p:pic>
      <p:grpSp>
        <p:nvGrpSpPr>
          <p:cNvPr id="5" name="Group 5"/>
          <p:cNvGrpSpPr/>
          <p:nvPr/>
        </p:nvGrpSpPr>
        <p:grpSpPr>
          <a:xfrm>
            <a:off x="4672849" y="2815750"/>
            <a:ext cx="9070541" cy="5009621"/>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82344">
            <a:off x="900474" y="1213133"/>
            <a:ext cx="2348424" cy="768575"/>
          </a:xfrm>
          <a:prstGeom prst="rect">
            <a:avLst/>
          </a:prstGeom>
        </p:spPr>
      </p:pic>
      <p:pic>
        <p:nvPicPr>
          <p:cNvPr id="30" name="Picture 3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958080" y="3247533"/>
            <a:ext cx="1110597" cy="1239003"/>
          </a:xfrm>
          <a:prstGeom prst="rect">
            <a:avLst/>
          </a:prstGeom>
        </p:spPr>
      </p:pic>
      <p:pic>
        <p:nvPicPr>
          <p:cNvPr id="31" name="Picture 3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185448">
            <a:off x="1797196" y="6745508"/>
            <a:ext cx="2793450" cy="2793450"/>
          </a:xfrm>
          <a:prstGeom prst="rect">
            <a:avLst/>
          </a:prstGeom>
        </p:spPr>
      </p:pic>
      <p:grpSp>
        <p:nvGrpSpPr>
          <p:cNvPr id="49" name="Group 48"/>
          <p:cNvGrpSpPr/>
          <p:nvPr/>
        </p:nvGrpSpPr>
        <p:grpSpPr>
          <a:xfrm>
            <a:off x="6527800" y="3670300"/>
            <a:ext cx="5045075" cy="612140"/>
            <a:chOff x="10280" y="5780"/>
            <a:chExt cx="7945" cy="964"/>
          </a:xfrm>
        </p:grpSpPr>
        <p:grpSp>
          <p:nvGrpSpPr>
            <p:cNvPr id="12" name="Group 12"/>
            <p:cNvGrpSpPr/>
            <p:nvPr/>
          </p:nvGrpSpPr>
          <p:grpSpPr>
            <a:xfrm>
              <a:off x="14695" y="5853"/>
              <a:ext cx="883" cy="88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14" name="TextBox 14"/>
            <p:cNvSpPr txBox="1"/>
            <p:nvPr/>
          </p:nvSpPr>
          <p:spPr>
            <a:xfrm>
              <a:off x="14996" y="5987"/>
              <a:ext cx="391" cy="757"/>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0000500000000000000"/>
                </a:rPr>
                <a:t>M</a:t>
              </a:r>
            </a:p>
          </p:txBody>
        </p:sp>
        <p:grpSp>
          <p:nvGrpSpPr>
            <p:cNvPr id="15" name="Group 15"/>
            <p:cNvGrpSpPr/>
            <p:nvPr/>
          </p:nvGrpSpPr>
          <p:grpSpPr>
            <a:xfrm>
              <a:off x="15578" y="5853"/>
              <a:ext cx="883" cy="883"/>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sp>
          <p:nvSpPr>
            <p:cNvPr id="19" name="TextBox 19"/>
            <p:cNvSpPr txBox="1"/>
            <p:nvPr/>
          </p:nvSpPr>
          <p:spPr>
            <a:xfrm>
              <a:off x="15691" y="5943"/>
              <a:ext cx="662" cy="757"/>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0000500000000000000"/>
                </a:rPr>
                <a:t>V</a:t>
              </a:r>
            </a:p>
          </p:txBody>
        </p:sp>
        <p:grpSp>
          <p:nvGrpSpPr>
            <p:cNvPr id="21" name="Group 21"/>
            <p:cNvGrpSpPr/>
            <p:nvPr/>
          </p:nvGrpSpPr>
          <p:grpSpPr>
            <a:xfrm>
              <a:off x="16460" y="5780"/>
              <a:ext cx="883" cy="883"/>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23" name="TextBox 23"/>
            <p:cNvSpPr txBox="1"/>
            <p:nvPr/>
          </p:nvSpPr>
          <p:spPr>
            <a:xfrm>
              <a:off x="16726" y="5870"/>
              <a:ext cx="352" cy="757"/>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0000500000000000000"/>
                </a:rPr>
                <a:t>Ă</a:t>
              </a:r>
            </a:p>
          </p:txBody>
        </p:sp>
        <p:grpSp>
          <p:nvGrpSpPr>
            <p:cNvPr id="24" name="Group 24"/>
            <p:cNvGrpSpPr/>
            <p:nvPr/>
          </p:nvGrpSpPr>
          <p:grpSpPr>
            <a:xfrm>
              <a:off x="17343" y="5824"/>
              <a:ext cx="883" cy="883"/>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26" name="TextBox 26"/>
            <p:cNvSpPr txBox="1"/>
            <p:nvPr/>
          </p:nvSpPr>
          <p:spPr>
            <a:xfrm>
              <a:off x="17454" y="5908"/>
              <a:ext cx="662" cy="757"/>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0000500000000000000"/>
                </a:rPr>
                <a:t>N</a:t>
              </a:r>
            </a:p>
          </p:txBody>
        </p:sp>
        <p:grpSp>
          <p:nvGrpSpPr>
            <p:cNvPr id="33" name="Group 11"/>
            <p:cNvGrpSpPr/>
            <p:nvPr/>
          </p:nvGrpSpPr>
          <p:grpSpPr>
            <a:xfrm>
              <a:off x="10280" y="5780"/>
              <a:ext cx="4415" cy="964"/>
              <a:chOff x="0" y="0"/>
              <a:chExt cx="3737918" cy="816086"/>
            </a:xfrm>
          </p:grpSpPr>
          <p:grpSp>
            <p:nvGrpSpPr>
              <p:cNvPr id="34" name="Group 12"/>
              <p:cNvGrpSpPr/>
              <p:nvPr/>
            </p:nvGrpSpPr>
            <p:grpSpPr>
              <a:xfrm>
                <a:off x="0" y="61568"/>
                <a:ext cx="747584" cy="747584"/>
                <a:chOff x="0" y="0"/>
                <a:chExt cx="6350000" cy="6350000"/>
              </a:xfrm>
            </p:grpSpPr>
            <p:sp>
              <p:nvSpPr>
                <p:cNvPr id="35"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36" name="TextBox 14"/>
              <p:cNvSpPr txBox="1"/>
              <p:nvPr/>
            </p:nvSpPr>
            <p:spPr>
              <a:xfrm>
                <a:off x="255209" y="175159"/>
                <a:ext cx="330858" cy="640927"/>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0000500000000000000"/>
                  </a:rPr>
                  <a:t>T</a:t>
                </a:r>
              </a:p>
            </p:txBody>
          </p:sp>
          <p:grpSp>
            <p:nvGrpSpPr>
              <p:cNvPr id="37" name="Group 15"/>
              <p:cNvGrpSpPr/>
              <p:nvPr/>
            </p:nvGrpSpPr>
            <p:grpSpPr>
              <a:xfrm>
                <a:off x="747584" y="61568"/>
                <a:ext cx="747584" cy="747584"/>
                <a:chOff x="0" y="0"/>
                <a:chExt cx="6350000" cy="6350000"/>
              </a:xfrm>
            </p:grpSpPr>
            <p:sp>
              <p:nvSpPr>
                <p:cNvPr id="38"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grpSp>
            <p:nvGrpSpPr>
              <p:cNvPr id="39" name="Group 17"/>
              <p:cNvGrpSpPr/>
              <p:nvPr/>
            </p:nvGrpSpPr>
            <p:grpSpPr>
              <a:xfrm>
                <a:off x="2990334" y="61568"/>
                <a:ext cx="747584" cy="747584"/>
                <a:chOff x="0" y="0"/>
                <a:chExt cx="6350000" cy="6350000"/>
              </a:xfrm>
            </p:grpSpPr>
            <p:sp>
              <p:nvSpPr>
                <p:cNvPr id="40"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87B1"/>
                </a:solidFill>
              </p:spPr>
            </p:sp>
          </p:grpSp>
          <p:sp>
            <p:nvSpPr>
              <p:cNvPr id="41" name="TextBox 19"/>
              <p:cNvSpPr txBox="1"/>
              <p:nvPr/>
            </p:nvSpPr>
            <p:spPr>
              <a:xfrm>
                <a:off x="841276" y="137660"/>
                <a:ext cx="560198" cy="640927"/>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0000500000000000000"/>
                  </a:rPr>
                  <a:t>Ậ</a:t>
                </a:r>
              </a:p>
            </p:txBody>
          </p:sp>
          <p:sp>
            <p:nvSpPr>
              <p:cNvPr id="42" name="TextBox 20"/>
              <p:cNvSpPr txBox="1"/>
              <p:nvPr/>
            </p:nvSpPr>
            <p:spPr>
              <a:xfrm>
                <a:off x="3084027" y="137660"/>
                <a:ext cx="560198" cy="640927"/>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0000500000000000000"/>
                  </a:rPr>
                  <a:t>À</a:t>
                </a:r>
              </a:p>
            </p:txBody>
          </p:sp>
          <p:grpSp>
            <p:nvGrpSpPr>
              <p:cNvPr id="43" name="Group 21"/>
              <p:cNvGrpSpPr/>
              <p:nvPr/>
            </p:nvGrpSpPr>
            <p:grpSpPr>
              <a:xfrm>
                <a:off x="1495167" y="0"/>
                <a:ext cx="747584" cy="747584"/>
                <a:chOff x="0" y="0"/>
                <a:chExt cx="6350000" cy="6350000"/>
              </a:xfrm>
            </p:grpSpPr>
            <p:sp>
              <p:nvSpPr>
                <p:cNvPr id="44"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45" name="TextBox 23"/>
              <p:cNvSpPr txBox="1"/>
              <p:nvPr/>
            </p:nvSpPr>
            <p:spPr>
              <a:xfrm>
                <a:off x="1719925" y="76092"/>
                <a:ext cx="298067" cy="640927"/>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0000500000000000000"/>
                  </a:rPr>
                  <a:t>P</a:t>
                </a:r>
              </a:p>
            </p:txBody>
          </p:sp>
          <p:grpSp>
            <p:nvGrpSpPr>
              <p:cNvPr id="46" name="Group 24"/>
              <p:cNvGrpSpPr/>
              <p:nvPr/>
            </p:nvGrpSpPr>
            <p:grpSpPr>
              <a:xfrm>
                <a:off x="2242751" y="37227"/>
                <a:ext cx="747584" cy="747584"/>
                <a:chOff x="0" y="0"/>
                <a:chExt cx="6350000" cy="6350000"/>
              </a:xfrm>
            </p:grpSpPr>
            <p:sp>
              <p:nvSpPr>
                <p:cNvPr id="47"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48" name="TextBox 26"/>
              <p:cNvSpPr txBox="1"/>
              <p:nvPr/>
            </p:nvSpPr>
            <p:spPr>
              <a:xfrm>
                <a:off x="2336444" y="108593"/>
                <a:ext cx="560198" cy="625722"/>
              </a:xfrm>
              <a:prstGeom prst="rect">
                <a:avLst/>
              </a:prstGeom>
            </p:spPr>
            <p:txBody>
              <a:bodyPr lIns="0" tIns="0" rIns="0" bIns="0" rtlCol="0" anchor="t">
                <a:spAutoFit/>
              </a:bodyPr>
              <a:lstStyle/>
              <a:p>
                <a:pPr algn="ctr">
                  <a:lnSpc>
                    <a:spcPts val="3750"/>
                  </a:lnSpc>
                  <a:spcBef>
                    <a:spcPct val="0"/>
                  </a:spcBef>
                </a:pPr>
                <a:r>
                  <a:rPr lang="en-US" sz="3125">
                    <a:solidFill>
                      <a:srgbClr val="FFFEFE"/>
                    </a:solidFill>
                    <a:latin typeface="Sriracha" panose="00000500000000000000"/>
                  </a:rPr>
                  <a:t>L</a:t>
                </a:r>
              </a:p>
            </p:txBody>
          </p:sp>
        </p:grpSp>
      </p:grpSp>
      <p:pic>
        <p:nvPicPr>
          <p:cNvPr id="50" name="Picture 6"/>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rot="600000">
            <a:off x="12600940" y="5777230"/>
            <a:ext cx="4149090" cy="4149090"/>
          </a:xfrm>
          <a:prstGeom prst="rect">
            <a:avLst/>
          </a:prstGeom>
        </p:spPr>
      </p:pic>
      <p:pic>
        <p:nvPicPr>
          <p:cNvPr id="52" name="Picture 51"/>
          <p:cNvPicPr>
            <a:picLocks noChangeAspect="1"/>
          </p:cNvPicPr>
          <p:nvPr/>
        </p:nvPicPr>
        <p:blipFill>
          <a:blip r:embed="rId21"/>
          <a:stretch>
            <a:fillRect/>
          </a:stretch>
        </p:blipFill>
        <p:spPr>
          <a:xfrm>
            <a:off x="8077200" y="6186170"/>
            <a:ext cx="4548505" cy="839470"/>
          </a:xfrm>
          <a:prstGeom prst="rect">
            <a:avLst/>
          </a:prstGeom>
        </p:spPr>
      </p:pic>
      <p:pic>
        <p:nvPicPr>
          <p:cNvPr id="53" name="Picture 52"/>
          <p:cNvPicPr>
            <a:picLocks noChangeAspect="1"/>
          </p:cNvPicPr>
          <p:nvPr/>
        </p:nvPicPr>
        <p:blipFill>
          <a:blip r:embed="rId22"/>
          <a:stretch>
            <a:fillRect/>
          </a:stretch>
        </p:blipFill>
        <p:spPr>
          <a:xfrm>
            <a:off x="4552950" y="4286250"/>
            <a:ext cx="9182100" cy="1714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randombar(horizontal)">
                                      <p:cBhvr>
                                        <p:cTn id="1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2868622" y="1595193"/>
            <a:ext cx="12550756" cy="7853855"/>
          </a:xfrm>
          <a:prstGeom prst="rect">
            <a:avLst/>
          </a:prstGeom>
        </p:spPr>
      </p:pic>
      <p:grpSp>
        <p:nvGrpSpPr>
          <p:cNvPr id="3" name="Group 3"/>
          <p:cNvGrpSpPr/>
          <p:nvPr/>
        </p:nvGrpSpPr>
        <p:grpSpPr>
          <a:xfrm>
            <a:off x="6553234" y="724011"/>
            <a:ext cx="4956810" cy="3387583"/>
            <a:chOff x="1829762" y="-513080"/>
            <a:chExt cx="6609080" cy="4516778"/>
          </a:xfrm>
        </p:grpSpPr>
        <p:pic>
          <p:nvPicPr>
            <p:cNvPr id="4" name="Picture 4" descr="C:\Users\HP\Pictures\HINH SOAN BAI\tuan 6\ava-45189.pngava-45189"/>
            <p:cNvPicPr>
              <a:picLocks noChangeAspect="1"/>
            </p:cNvPicPr>
            <p:nvPr/>
          </p:nvPicPr>
          <p:blipFill>
            <a:blip r:embed="rId4"/>
            <a:srcRect/>
            <a:stretch>
              <a:fillRect/>
            </a:stretch>
          </p:blipFill>
          <p:spPr>
            <a:xfrm>
              <a:off x="1829762" y="-513080"/>
              <a:ext cx="6609080" cy="4516778"/>
            </a:xfrm>
            <a:prstGeom prst="rect">
              <a:avLst/>
            </a:prstGeom>
          </p:spPr>
        </p:pic>
      </p:grpSp>
      <p:sp>
        <p:nvSpPr>
          <p:cNvPr id="5" name="TextBox 5"/>
          <p:cNvSpPr txBox="1"/>
          <p:nvPr/>
        </p:nvSpPr>
        <p:spPr>
          <a:xfrm>
            <a:off x="4572000" y="4773930"/>
            <a:ext cx="8206105" cy="2954655"/>
          </a:xfrm>
          <a:prstGeom prst="rect">
            <a:avLst/>
          </a:prstGeom>
        </p:spPr>
        <p:txBody>
          <a:bodyPr wrap="square" lIns="0" tIns="0" rIns="0" bIns="0" rtlCol="0" anchor="t">
            <a:spAutoFit/>
          </a:bodyPr>
          <a:lstStyle/>
          <a:p>
            <a:pPr algn="ctr">
              <a:lnSpc>
                <a:spcPct val="100000"/>
              </a:lnSpc>
              <a:buClrTx/>
              <a:buSzTx/>
              <a:buFontTx/>
            </a:pPr>
            <a:r>
              <a:rPr lang="en-US" sz="4800" b="1">
                <a:solidFill>
                  <a:srgbClr val="002060"/>
                </a:solidFill>
                <a:effectLst>
                  <a:outerShdw blurRad="38100" dist="38100" dir="2700000" algn="tl">
                    <a:srgbClr val="000000">
                      <a:alpha val="43137"/>
                    </a:srgbClr>
                  </a:outerShdw>
                </a:effectLst>
                <a:latin typeface="Tahoma" panose="020B0604030504040204" charset="0"/>
                <a:cs typeface="Tahoma" panose="020B0604030504040204" charset="0"/>
              </a:rPr>
              <a:t>b) Chúng ta có thể làm gì để giảm bớt nỗi đau </a:t>
            </a:r>
          </a:p>
          <a:p>
            <a:pPr algn="ctr">
              <a:lnSpc>
                <a:spcPct val="100000"/>
              </a:lnSpc>
              <a:buClrTx/>
              <a:buSzTx/>
              <a:buFontTx/>
            </a:pPr>
            <a:r>
              <a:rPr lang="en-US" sz="4800" b="1">
                <a:solidFill>
                  <a:srgbClr val="002060"/>
                </a:solidFill>
                <a:effectLst>
                  <a:outerShdw blurRad="38100" dist="38100" dir="2700000" algn="tl">
                    <a:srgbClr val="000000">
                      <a:alpha val="43137"/>
                    </a:srgbClr>
                  </a:outerShdw>
                </a:effectLst>
                <a:latin typeface="Tahoma" panose="020B0604030504040204" charset="0"/>
                <a:cs typeface="Tahoma" panose="020B0604030504040204" charset="0"/>
              </a:rPr>
              <a:t>cho những nạn nhân </a:t>
            </a:r>
          </a:p>
          <a:p>
            <a:pPr algn="ctr">
              <a:lnSpc>
                <a:spcPct val="100000"/>
              </a:lnSpc>
              <a:buClrTx/>
              <a:buSzTx/>
              <a:buFontTx/>
            </a:pPr>
            <a:r>
              <a:rPr lang="en-US" sz="4800" b="1">
                <a:solidFill>
                  <a:srgbClr val="002060"/>
                </a:solidFill>
                <a:effectLst>
                  <a:outerShdw blurRad="38100" dist="38100" dir="2700000" algn="tl">
                    <a:srgbClr val="000000">
                      <a:alpha val="43137"/>
                    </a:srgbClr>
                  </a:outerShdw>
                </a:effectLst>
                <a:latin typeface="Tahoma" panose="020B0604030504040204" charset="0"/>
                <a:cs typeface="Tahoma" panose="020B0604030504040204" charset="0"/>
              </a:rPr>
              <a:t>chất độc màu da cam ?</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7594">
            <a:off x="1937492" y="5743390"/>
            <a:ext cx="2303334" cy="277814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8060">
            <a:off x="3171073" y="1222309"/>
            <a:ext cx="1070620" cy="20955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037873" y="4774049"/>
            <a:ext cx="1504885" cy="3507146"/>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4622954" y="6527622"/>
            <a:ext cx="2636346" cy="27306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677964" y="471497"/>
            <a:ext cx="14932072"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83691" y="5518658"/>
            <a:ext cx="1590727" cy="3707203"/>
          </a:xfrm>
          <a:prstGeom prst="rect">
            <a:avLst/>
          </a:prstGeom>
        </p:spPr>
      </p:pic>
      <p:grpSp>
        <p:nvGrpSpPr>
          <p:cNvPr id="5" name="Group 5"/>
          <p:cNvGrpSpPr/>
          <p:nvPr/>
        </p:nvGrpSpPr>
        <p:grpSpPr>
          <a:xfrm>
            <a:off x="1028700" y="1028700"/>
            <a:ext cx="4229870" cy="8003166"/>
            <a:chOff x="0" y="0"/>
            <a:chExt cx="2026314" cy="3833907"/>
          </a:xfrm>
        </p:grpSpPr>
        <p:sp>
          <p:nvSpPr>
            <p:cNvPr id="6" name="Freeform 6"/>
            <p:cNvSpPr/>
            <p:nvPr/>
          </p:nvSpPr>
          <p:spPr>
            <a:xfrm>
              <a:off x="-4213" y="0"/>
              <a:ext cx="2030526" cy="3833907"/>
            </a:xfrm>
            <a:custGeom>
              <a:avLst/>
              <a:gdLst/>
              <a:ahLst/>
              <a:cxnLst/>
              <a:rect l="l" t="t" r="r" b="b"/>
              <a:pathLst>
                <a:path w="2030526" h="3833907">
                  <a:moveTo>
                    <a:pt x="278431" y="16918"/>
                  </a:moveTo>
                  <a:cubicBezTo>
                    <a:pt x="278431" y="16918"/>
                    <a:pt x="604014" y="12258"/>
                    <a:pt x="906248" y="12454"/>
                  </a:cubicBezTo>
                  <a:cubicBezTo>
                    <a:pt x="1135303" y="12671"/>
                    <a:pt x="1756458" y="0"/>
                    <a:pt x="1756458" y="0"/>
                  </a:cubicBezTo>
                  <a:cubicBezTo>
                    <a:pt x="1823922" y="0"/>
                    <a:pt x="1899859" y="0"/>
                    <a:pt x="1978632" y="85073"/>
                  </a:cubicBezTo>
                  <a:cubicBezTo>
                    <a:pt x="2021610" y="131488"/>
                    <a:pt x="2022678" y="240224"/>
                    <a:pt x="2023083" y="320281"/>
                  </a:cubicBezTo>
                  <a:cubicBezTo>
                    <a:pt x="2023083" y="320281"/>
                    <a:pt x="2021379" y="2549646"/>
                    <a:pt x="2021379" y="3071322"/>
                  </a:cubicBezTo>
                  <a:cubicBezTo>
                    <a:pt x="2021379" y="3285481"/>
                    <a:pt x="2030527" y="3584660"/>
                    <a:pt x="2030527" y="3584660"/>
                  </a:cubicBezTo>
                  <a:cubicBezTo>
                    <a:pt x="2030527" y="3713329"/>
                    <a:pt x="2026357" y="3833907"/>
                    <a:pt x="1773519" y="3825772"/>
                  </a:cubicBezTo>
                  <a:cubicBezTo>
                    <a:pt x="1773519" y="3825772"/>
                    <a:pt x="1397047" y="3805474"/>
                    <a:pt x="1143507" y="3813072"/>
                  </a:cubicBezTo>
                  <a:cubicBezTo>
                    <a:pt x="950110" y="3821207"/>
                    <a:pt x="304023" y="3833907"/>
                    <a:pt x="304023" y="3833907"/>
                  </a:cubicBezTo>
                  <a:cubicBezTo>
                    <a:pt x="132548" y="3833907"/>
                    <a:pt x="4213" y="3732837"/>
                    <a:pt x="8532" y="3530290"/>
                  </a:cubicBezTo>
                  <a:cubicBezTo>
                    <a:pt x="8532" y="3530290"/>
                    <a:pt x="9630" y="3031749"/>
                    <a:pt x="4815" y="1207965"/>
                  </a:cubicBezTo>
                  <a:cubicBezTo>
                    <a:pt x="0" y="663668"/>
                    <a:pt x="25592" y="330596"/>
                    <a:pt x="25592" y="330596"/>
                  </a:cubicBezTo>
                  <a:cubicBezTo>
                    <a:pt x="27224" y="150571"/>
                    <a:pt x="143504" y="16918"/>
                    <a:pt x="278431" y="16918"/>
                  </a:cubicBezTo>
                  <a:close/>
                </a:path>
              </a:pathLst>
            </a:custGeom>
            <a:solidFill>
              <a:srgbClr val="D88561"/>
            </a:solidFill>
          </p:spPr>
        </p:sp>
      </p:grpSp>
      <p:grpSp>
        <p:nvGrpSpPr>
          <p:cNvPr id="7" name="Group 7"/>
          <p:cNvGrpSpPr>
            <a:grpSpLocks noChangeAspect="1"/>
          </p:cNvGrpSpPr>
          <p:nvPr/>
        </p:nvGrpSpPr>
        <p:grpSpPr>
          <a:xfrm>
            <a:off x="1255574" y="1341563"/>
            <a:ext cx="3776121" cy="3688720"/>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rotWithShape="1">
              <a:blip r:embed="rId6"/>
              <a:stretch>
                <a:fillRect l="-34159" t="26" r="-12355" b="-17"/>
              </a:stretch>
            </a:blipFill>
          </p:spPr>
        </p:sp>
      </p:grpSp>
      <p:grpSp>
        <p:nvGrpSpPr>
          <p:cNvPr id="9" name="Group 9"/>
          <p:cNvGrpSpPr>
            <a:grpSpLocks noChangeAspect="1"/>
          </p:cNvGrpSpPr>
          <p:nvPr/>
        </p:nvGrpSpPr>
        <p:grpSpPr>
          <a:xfrm>
            <a:off x="1355254" y="5074895"/>
            <a:ext cx="3776121" cy="3688720"/>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rotWithShape="1">
              <a:blip r:embed="rId7"/>
              <a:stretch>
                <a:fillRect l="-23212" t="26" r="-23301" b="-17"/>
              </a:stretch>
            </a:blipFill>
          </p:spPr>
        </p:sp>
      </p:grpSp>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94865" y="7850505"/>
            <a:ext cx="2675255" cy="2490470"/>
          </a:xfrm>
          <a:prstGeom prst="rect">
            <a:avLst/>
          </a:prstGeom>
        </p:spPr>
      </p:pic>
      <p:sp>
        <p:nvSpPr>
          <p:cNvPr id="39941" name="Text Box 5"/>
          <p:cNvSpPr txBox="1"/>
          <p:nvPr/>
        </p:nvSpPr>
        <p:spPr>
          <a:xfrm>
            <a:off x="5562600" y="1410335"/>
            <a:ext cx="9455150" cy="2861310"/>
          </a:xfrm>
          <a:prstGeom prst="rect">
            <a:avLst/>
          </a:prstGeom>
          <a:noFill/>
          <a:ln w="9525">
            <a:noFill/>
          </a:ln>
        </p:spPr>
        <p:txBody>
          <a:bodyPr wrap="square">
            <a:spAutoFit/>
          </a:bodyPr>
          <a:lstStyle/>
          <a:p>
            <a:pPr>
              <a:spcBef>
                <a:spcPct val="50000"/>
              </a:spcBef>
              <a:buChar char="-"/>
            </a:pPr>
            <a:r>
              <a:rPr sz="4000" dirty="0">
                <a:solidFill>
                  <a:srgbClr val="002060"/>
                </a:solidFill>
                <a:effectLst>
                  <a:outerShdw blurRad="38100" dist="38100" dir="2700000" algn="tl">
                    <a:srgbClr val="000000">
                      <a:alpha val="43137"/>
                    </a:srgbClr>
                  </a:outerShdw>
                </a:effectLst>
                <a:latin typeface="Arial" panose="020B0604020202020204" pitchFamily="34" charset="0"/>
              </a:rPr>
              <a:t> Thăm hỏi, động viên, giúp đỡ các gia đình có người nhiễm chất độc màu da cam.</a:t>
            </a:r>
          </a:p>
          <a:p>
            <a:pPr>
              <a:spcBef>
                <a:spcPct val="50000"/>
              </a:spcBef>
            </a:pPr>
            <a:endParaRPr sz="4000"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39942" name="Text Box 6"/>
          <p:cNvSpPr txBox="1"/>
          <p:nvPr/>
        </p:nvSpPr>
        <p:spPr>
          <a:xfrm>
            <a:off x="5562600" y="4142740"/>
            <a:ext cx="9455150" cy="2861310"/>
          </a:xfrm>
          <a:prstGeom prst="rect">
            <a:avLst/>
          </a:prstGeom>
          <a:noFill/>
          <a:ln w="9525">
            <a:noFill/>
          </a:ln>
        </p:spPr>
        <p:txBody>
          <a:bodyPr wrap="square">
            <a:spAutoFit/>
          </a:bodyPr>
          <a:lstStyle/>
          <a:p>
            <a:pPr>
              <a:spcBef>
                <a:spcPct val="50000"/>
              </a:spcBef>
              <a:buChar char="-"/>
            </a:pPr>
            <a:r>
              <a:rPr sz="4000" dirty="0">
                <a:solidFill>
                  <a:srgbClr val="002060"/>
                </a:solidFill>
                <a:effectLst>
                  <a:outerShdw blurRad="38100" dist="38100" dir="2700000" algn="tl">
                    <a:srgbClr val="000000">
                      <a:alpha val="43137"/>
                    </a:srgbClr>
                  </a:outerShdw>
                </a:effectLst>
                <a:latin typeface="Arial" panose="020B0604020202020204" pitchFamily="34" charset="0"/>
              </a:rPr>
              <a:t> Sáng tác thơ, truyện, bài hát, tranh, ảnh.. Thể hiện sự cảm thông với các nạn nhân.</a:t>
            </a:r>
          </a:p>
          <a:p>
            <a:pPr>
              <a:spcBef>
                <a:spcPct val="50000"/>
              </a:spcBef>
            </a:pPr>
            <a:endParaRPr sz="4000"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39943" name="Text Box 7"/>
          <p:cNvSpPr txBox="1"/>
          <p:nvPr/>
        </p:nvSpPr>
        <p:spPr>
          <a:xfrm>
            <a:off x="5562600" y="6591935"/>
            <a:ext cx="9455150" cy="2861310"/>
          </a:xfrm>
          <a:prstGeom prst="rect">
            <a:avLst/>
          </a:prstGeom>
          <a:noFill/>
          <a:ln w="9525">
            <a:noFill/>
          </a:ln>
        </p:spPr>
        <p:txBody>
          <a:bodyPr wrap="square">
            <a:spAutoFit/>
          </a:bodyPr>
          <a:lstStyle/>
          <a:p>
            <a:pPr>
              <a:spcBef>
                <a:spcPct val="50000"/>
              </a:spcBef>
              <a:buChar char="-"/>
            </a:pPr>
            <a:r>
              <a:rPr sz="4000" dirty="0">
                <a:solidFill>
                  <a:srgbClr val="002060"/>
                </a:solidFill>
                <a:effectLst>
                  <a:outerShdw blurRad="38100" dist="38100" dir="2700000" algn="tl">
                    <a:srgbClr val="000000">
                      <a:alpha val="43137"/>
                    </a:srgbClr>
                  </a:outerShdw>
                </a:effectLst>
                <a:latin typeface="Arial" panose="020B0604020202020204" pitchFamily="34" charset="0"/>
              </a:rPr>
              <a:t> Vận động mọi người giúp đỡ các cô chú, các bạn nhỏ nhiễm chất độc màu da cam.</a:t>
            </a:r>
          </a:p>
          <a:p>
            <a:pPr>
              <a:spcBef>
                <a:spcPct val="50000"/>
              </a:spcBef>
            </a:pPr>
            <a:endParaRPr sz="4000" dirty="0">
              <a:solidFill>
                <a:srgbClr val="002060"/>
              </a:solidFill>
              <a:effectLst>
                <a:outerShdw blurRad="38100" dist="38100" dir="2700000" algn="tl">
                  <a:srgbClr val="000000">
                    <a:alpha val="43137"/>
                  </a:srgbClr>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9941">
                                            <p:txEl>
                                              <p:pRg st="0" end="0"/>
                                            </p:txEl>
                                          </p:spTgt>
                                        </p:tgtEl>
                                        <p:attrNameLst>
                                          <p:attrName>style.visibility</p:attrName>
                                        </p:attrNameLst>
                                      </p:cBhvr>
                                      <p:to>
                                        <p:strVal val="visible"/>
                                      </p:to>
                                    </p:set>
                                    <p:anim calcmode="lin" valueType="num">
                                      <p:cBhvr>
                                        <p:cTn id="7" dur="500" fill="hold"/>
                                        <p:tgtEl>
                                          <p:spTgt spid="3994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94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994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94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94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9942">
                                            <p:txEl>
                                              <p:pRg st="0" end="0"/>
                                            </p:txEl>
                                          </p:spTgt>
                                        </p:tgtEl>
                                        <p:attrNameLst>
                                          <p:attrName>style.visibility</p:attrName>
                                        </p:attrNameLst>
                                      </p:cBhvr>
                                      <p:to>
                                        <p:strVal val="visible"/>
                                      </p:to>
                                    </p:set>
                                    <p:anim calcmode="lin" valueType="num">
                                      <p:cBhvr>
                                        <p:cTn id="16" dur="500" fill="hold"/>
                                        <p:tgtEl>
                                          <p:spTgt spid="3994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9942">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3994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994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994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39943">
                                            <p:txEl>
                                              <p:pRg st="0" end="0"/>
                                            </p:txEl>
                                          </p:spTgt>
                                        </p:tgtEl>
                                        <p:attrNameLst>
                                          <p:attrName>style.visibility</p:attrName>
                                        </p:attrNameLst>
                                      </p:cBhvr>
                                      <p:to>
                                        <p:strVal val="visible"/>
                                      </p:to>
                                    </p:set>
                                    <p:anim calcmode="lin" valueType="num">
                                      <p:cBhvr>
                                        <p:cTn id="25" dur="500" fill="hold"/>
                                        <p:tgtEl>
                                          <p:spTgt spid="3994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9943">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3994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994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99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2" name="Group 2"/>
          <p:cNvGrpSpPr/>
          <p:nvPr/>
        </p:nvGrpSpPr>
        <p:grpSpPr>
          <a:xfrm>
            <a:off x="3054985" y="1108710"/>
            <a:ext cx="13740765" cy="7602220"/>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6123940" y="-1056005"/>
            <a:ext cx="6809740" cy="12046585"/>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81800" y="690880"/>
            <a:ext cx="6906895" cy="73406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29358">
            <a:off x="15466695" y="7570470"/>
            <a:ext cx="1786255" cy="1698625"/>
          </a:xfrm>
          <a:prstGeom prst="rect">
            <a:avLst/>
          </a:prstGeom>
        </p:spPr>
      </p:pic>
      <p:pic>
        <p:nvPicPr>
          <p:cNvPr id="20" name="Picture 19"/>
          <p:cNvPicPr>
            <a:picLocks noChangeAspect="1"/>
          </p:cNvPicPr>
          <p:nvPr/>
        </p:nvPicPr>
        <p:blipFill>
          <a:blip r:embed="rId6"/>
          <a:stretch>
            <a:fillRect/>
          </a:stretch>
        </p:blipFill>
        <p:spPr>
          <a:xfrm>
            <a:off x="4572000" y="3009900"/>
            <a:ext cx="9839325" cy="3743325"/>
          </a:xfrm>
          <a:prstGeom prst="rect">
            <a:avLst/>
          </a:prstGeom>
        </p:spPr>
      </p:pic>
      <p:pic>
        <p:nvPicPr>
          <p:cNvPr id="27" name="Picture 2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940000">
            <a:off x="3094355" y="3025775"/>
            <a:ext cx="1905000" cy="1463040"/>
          </a:xfrm>
          <a:prstGeom prst="rect">
            <a:avLst/>
          </a:prstGeom>
        </p:spPr>
      </p:pic>
      <p:pic>
        <p:nvPicPr>
          <p:cNvPr id="21"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003586">
            <a:off x="12898459" y="7984466"/>
            <a:ext cx="545634" cy="1130375"/>
          </a:xfrm>
          <a:prstGeom prst="rect">
            <a:avLst/>
          </a:prstGeom>
        </p:spPr>
      </p:pic>
      <p:pic>
        <p:nvPicPr>
          <p:cNvPr id="22"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920968">
            <a:off x="14498976" y="1859223"/>
            <a:ext cx="1935172" cy="633329"/>
          </a:xfrm>
          <a:prstGeom prst="rect">
            <a:avLst/>
          </a:prstGeom>
        </p:spPr>
      </p:pic>
      <p:grpSp>
        <p:nvGrpSpPr>
          <p:cNvPr id="34" name="Group 33"/>
          <p:cNvGrpSpPr/>
          <p:nvPr/>
        </p:nvGrpSpPr>
        <p:grpSpPr>
          <a:xfrm>
            <a:off x="143510" y="1010920"/>
            <a:ext cx="4832350" cy="1854200"/>
            <a:chOff x="3120" y="10162"/>
            <a:chExt cx="7610" cy="2920"/>
          </a:xfrm>
        </p:grpSpPr>
        <p:pic>
          <p:nvPicPr>
            <p:cNvPr id="23" name="Picture 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20" y="10162"/>
              <a:ext cx="7610" cy="2920"/>
            </a:xfrm>
            <a:prstGeom prst="rect">
              <a:avLst/>
            </a:prstGeom>
          </p:spPr>
        </p:pic>
        <p:pic>
          <p:nvPicPr>
            <p:cNvPr id="28" name="Picture 27"/>
            <p:cNvPicPr>
              <a:picLocks noChangeAspect="1"/>
            </p:cNvPicPr>
            <p:nvPr/>
          </p:nvPicPr>
          <p:blipFill>
            <a:blip r:embed="rId15"/>
            <a:stretch>
              <a:fillRect/>
            </a:stretch>
          </p:blipFill>
          <p:spPr>
            <a:xfrm>
              <a:off x="4455" y="10670"/>
              <a:ext cx="5730" cy="1905"/>
            </a:xfrm>
            <a:prstGeom prst="rect">
              <a:avLst/>
            </a:prstGeom>
          </p:spPr>
        </p:pic>
      </p:grpSp>
      <p:pic>
        <p:nvPicPr>
          <p:cNvPr id="24"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57200" y="5524500"/>
            <a:ext cx="3943350" cy="4265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p:nvPr/>
        </p:nvSpPr>
        <p:spPr>
          <a:xfrm>
            <a:off x="609600" y="1447800"/>
            <a:ext cx="7848600" cy="521970"/>
          </a:xfrm>
          <a:prstGeom prst="rect">
            <a:avLst/>
          </a:prstGeom>
          <a:noFill/>
          <a:ln w="9525">
            <a:noFill/>
          </a:ln>
        </p:spPr>
        <p:txBody>
          <a:bodyPr>
            <a:spAutoFit/>
          </a:bodyPr>
          <a:lstStyle/>
          <a:p>
            <a:pPr>
              <a:lnSpc>
                <a:spcPct val="80000"/>
              </a:lnSpc>
              <a:spcBef>
                <a:spcPct val="50000"/>
              </a:spcBef>
            </a:pPr>
            <a:endParaRPr sz="3500" b="1" dirty="0">
              <a:latin typeface="Calibri" panose="020F0502020204030204" charset="0"/>
              <a:cs typeface="Calibri" panose="020F0502020204030204" charset="0"/>
            </a:endParaRPr>
          </a:p>
        </p:txBody>
      </p:sp>
      <p:sp>
        <p:nvSpPr>
          <p:cNvPr id="43012" name="Text Box 4"/>
          <p:cNvSpPr txBox="1"/>
          <p:nvPr/>
        </p:nvSpPr>
        <p:spPr>
          <a:xfrm>
            <a:off x="2032000" y="266700"/>
            <a:ext cx="16242030" cy="1599565"/>
          </a:xfrm>
          <a:prstGeom prst="rect">
            <a:avLst/>
          </a:prstGeom>
          <a:noFill/>
          <a:ln w="9525">
            <a:noFill/>
          </a:ln>
        </p:spPr>
        <p:txBody>
          <a:bodyPr wrap="square">
            <a:spAutoFit/>
          </a:bodyPr>
          <a:lstStyle/>
          <a:p>
            <a:pPr algn="ctr">
              <a:lnSpc>
                <a:spcPct val="60000"/>
              </a:lnSpc>
              <a:spcBef>
                <a:spcPct val="50000"/>
              </a:spcBef>
            </a:pP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CỘNG HÒA XÃ HỘI CHỦ NGHĨA VIỆT NAM</a:t>
            </a:r>
          </a:p>
          <a:p>
            <a:pPr algn="ctr">
              <a:lnSpc>
                <a:spcPct val="60000"/>
              </a:lnSpc>
              <a:spcBef>
                <a:spcPct val="50000"/>
              </a:spcBef>
            </a:pPr>
            <a:r>
              <a:rPr sz="3500" b="1" u="sng"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Độc lập – Tự do – Hạnh phúc</a:t>
            </a:r>
          </a:p>
          <a:p>
            <a:pPr algn="ctr">
              <a:lnSpc>
                <a:spcPct val="60000"/>
              </a:lnSpc>
              <a:spcBef>
                <a:spcPct val="50000"/>
              </a:spcBef>
            </a:pP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sz="3500" i="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GB" sz="3500" i="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Bình Dương</a:t>
            </a:r>
            <a:r>
              <a:rPr sz="3500" i="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ngày </a:t>
            </a:r>
            <a:r>
              <a:rPr lang="en-GB" sz="3500" i="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a:t>
            </a:r>
            <a:r>
              <a:rPr sz="3500" i="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tháng 10 năm 20</a:t>
            </a:r>
            <a:r>
              <a:rPr lang="en-GB" sz="3500" i="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21</a:t>
            </a:r>
          </a:p>
        </p:txBody>
      </p:sp>
      <p:sp>
        <p:nvSpPr>
          <p:cNvPr id="43013" name="Text Box 5"/>
          <p:cNvSpPr txBox="1"/>
          <p:nvPr/>
        </p:nvSpPr>
        <p:spPr>
          <a:xfrm>
            <a:off x="2178050" y="2019300"/>
            <a:ext cx="15488920" cy="6794500"/>
          </a:xfrm>
          <a:prstGeom prst="rect">
            <a:avLst/>
          </a:prstGeom>
          <a:noFill/>
          <a:ln w="9525">
            <a:noFill/>
          </a:ln>
        </p:spPr>
        <p:txBody>
          <a:bodyPr wrap="square">
            <a:spAutoFit/>
          </a:bodyPr>
          <a:lstStyle/>
          <a:p>
            <a:pPr algn="ctr">
              <a:lnSpc>
                <a:spcPct val="95000"/>
              </a:lnSpc>
              <a:spcBef>
                <a:spcPts val="50"/>
              </a:spcBef>
              <a:spcAft>
                <a:spcPts val="0"/>
              </a:spcAft>
            </a:pPr>
            <a:r>
              <a:rPr sz="35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ĐƠN XIN GIA NHẬP ĐỘI TÌNH NGUYỆN</a:t>
            </a:r>
          </a:p>
          <a:p>
            <a:pPr algn="ctr">
              <a:lnSpc>
                <a:spcPct val="95000"/>
              </a:lnSpc>
              <a:spcBef>
                <a:spcPts val="50"/>
              </a:spcBef>
              <a:spcAft>
                <a:spcPts val="0"/>
              </a:spcAft>
            </a:pPr>
            <a:r>
              <a:rPr sz="35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GIÚP ĐỠ NẠN NHÂN CHẤT ĐỘC MÀU DA CAM</a:t>
            </a:r>
          </a:p>
          <a:p>
            <a:pPr algn="just">
              <a:lnSpc>
                <a:spcPct val="95000"/>
              </a:lnSpc>
              <a:spcBef>
                <a:spcPts val="50"/>
              </a:spcBef>
              <a:spcAft>
                <a:spcPts val="0"/>
              </a:spcAft>
            </a:pP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sz="3500" u="sng"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Kính g</a:t>
            </a:r>
            <a:r>
              <a:rPr lang="en-GB" sz="3500" u="sng"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ử</a:t>
            </a:r>
            <a:r>
              <a:rPr sz="3500" u="sng"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i</a:t>
            </a: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Ban Chấp hành Hội Chữ thập đỏ </a:t>
            </a:r>
            <a:r>
              <a:rPr lang="en-GB"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phường Thuận Giao</a:t>
            </a:r>
            <a:endPar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gn="just">
              <a:lnSpc>
                <a:spcPct val="95000"/>
              </a:lnSpc>
              <a:spcBef>
                <a:spcPts val="50"/>
              </a:spcBef>
              <a:spcAft>
                <a:spcPts val="0"/>
              </a:spcAft>
            </a:pPr>
            <a:r>
              <a:rPr lang="en-GB"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Tên em là:   Nguyễn Văn  </a:t>
            </a:r>
            <a:r>
              <a:rPr lang="en-GB"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A</a:t>
            </a:r>
            <a:endPar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gn="just">
              <a:lnSpc>
                <a:spcPct val="95000"/>
              </a:lnSpc>
              <a:spcBef>
                <a:spcPts val="50"/>
              </a:spcBef>
              <a:spcAft>
                <a:spcPts val="0"/>
              </a:spcAft>
            </a:pPr>
            <a:r>
              <a:rPr lang="en-GB" sz="3500"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Sinh ngày:  </a:t>
            </a:r>
            <a:r>
              <a:rPr lang="en-GB"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12/3/2009</a:t>
            </a:r>
            <a:endPar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gn="just">
              <a:lnSpc>
                <a:spcPct val="95000"/>
              </a:lnSpc>
              <a:spcBef>
                <a:spcPts val="50"/>
              </a:spcBef>
              <a:spcAft>
                <a:spcPts val="0"/>
              </a:spcAft>
            </a:pPr>
            <a:r>
              <a:rPr lang="en-GB" sz="3500"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Học lớp: </a:t>
            </a:r>
            <a:r>
              <a:rPr lang="en-GB"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5/2 </a:t>
            </a: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trường Tiểu học </a:t>
            </a:r>
            <a:r>
              <a:rPr lang="en-GB"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Thuận Giao</a:t>
            </a:r>
            <a:endPar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gn="just">
              <a:lnSpc>
                <a:spcPct val="95000"/>
              </a:lnSpc>
              <a:spcBef>
                <a:spcPts val="50"/>
              </a:spcBef>
              <a:spcAft>
                <a:spcPts val="0"/>
              </a:spcAft>
            </a:pPr>
            <a:r>
              <a:rPr lang="en-GB" sz="3500"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Sau khi được nghe giới thiệu về hoạt động của Đội tình nguyện giúp đỡ nạn nhân chất độc màu da cam thuộc Hội chữ thập đỏ của </a:t>
            </a:r>
            <a:r>
              <a:rPr lang="en-GB"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phường</a:t>
            </a: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em thấy hoạt động của </a:t>
            </a:r>
            <a:r>
              <a:rPr lang="en-GB"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a:t>
            </a: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ội rất có ý nghĩa và thiết thực. Em tự nhận thấy mình có thể tham gia hoạt động của </a:t>
            </a:r>
            <a:r>
              <a:rPr lang="en-GB"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a:t>
            </a: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ội, để giúp đỡ các bạn nhỏ bị chất độc màu da cam. Vì vậy, em viết đơn này bày tỏ nguyện vọng, góp phần nhỏ bé của mình làm giảm nỗi bất hạnh của các nạn nhân.</a:t>
            </a:r>
          </a:p>
          <a:p>
            <a:pPr algn="just">
              <a:lnSpc>
                <a:spcPct val="95000"/>
              </a:lnSpc>
              <a:spcBef>
                <a:spcPts val="50"/>
              </a:spcBef>
              <a:spcAft>
                <a:spcPts val="0"/>
              </a:spcAft>
            </a:pPr>
            <a:r>
              <a:rPr lang="en-GB" sz="3500"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Em xin hứa tôn trọng nội quy và tham gia tích cực mọi hoạt động của Đội.</a:t>
            </a:r>
          </a:p>
          <a:p>
            <a:pPr algn="just">
              <a:lnSpc>
                <a:spcPct val="95000"/>
              </a:lnSpc>
              <a:spcBef>
                <a:spcPts val="50"/>
              </a:spcBef>
              <a:spcAft>
                <a:spcPts val="0"/>
              </a:spcAft>
            </a:pPr>
            <a:r>
              <a:rPr lang="en-GB" sz="3500"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Em xin chân thành cảm ơn</a:t>
            </a:r>
            <a:r>
              <a:rPr lang="en-GB"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a:t>
            </a: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p>
        </p:txBody>
      </p:sp>
      <p:sp>
        <p:nvSpPr>
          <p:cNvPr id="43015" name="Text Box 7"/>
          <p:cNvSpPr txBox="1"/>
          <p:nvPr/>
        </p:nvSpPr>
        <p:spPr>
          <a:xfrm>
            <a:off x="10440035" y="8724900"/>
            <a:ext cx="5405755" cy="1222375"/>
          </a:xfrm>
          <a:prstGeom prst="rect">
            <a:avLst/>
          </a:prstGeom>
          <a:noFill/>
          <a:ln w="9525">
            <a:noFill/>
          </a:ln>
        </p:spPr>
        <p:txBody>
          <a:bodyPr wrap="square">
            <a:spAutoFit/>
            <a:scene3d>
              <a:camera prst="orthographicFront"/>
              <a:lightRig rig="threePt" dir="t"/>
            </a:scene3d>
          </a:bodyPr>
          <a:lstStyle/>
          <a:p>
            <a:pPr algn="ctr">
              <a:lnSpc>
                <a:spcPct val="80000"/>
              </a:lnSpc>
              <a:spcBef>
                <a:spcPct val="50000"/>
              </a:spcBef>
            </a:pPr>
            <a:r>
              <a:rPr sz="3500"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Người làm đơn </a:t>
            </a:r>
          </a:p>
          <a:p>
            <a:pPr algn="ctr">
              <a:lnSpc>
                <a:spcPct val="80000"/>
              </a:lnSpc>
              <a:spcBef>
                <a:spcPct val="50000"/>
              </a:spcBef>
            </a:pPr>
            <a:r>
              <a:rPr sz="35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Nguyễn Văn </a:t>
            </a:r>
            <a:r>
              <a:rPr lang="en-GB" sz="35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A</a:t>
            </a:r>
          </a:p>
        </p:txBody>
      </p:sp>
      <p:sp>
        <p:nvSpPr>
          <p:cNvPr id="3" name="Rectangles 2"/>
          <p:cNvSpPr/>
          <p:nvPr/>
        </p:nvSpPr>
        <p:spPr>
          <a:xfrm>
            <a:off x="6553200" y="1409700"/>
            <a:ext cx="3773805" cy="553085"/>
          </a:xfrm>
          <a:prstGeom prst="rect">
            <a:avLst/>
          </a:prstGeom>
          <a:noFill/>
          <a:ln>
            <a:noFill/>
          </a:ln>
        </p:spPr>
        <p:txBody>
          <a:bodyPr wrap="square" rtlCol="0" anchor="t">
            <a:spAutoFit/>
          </a:bodyPr>
          <a:lstStyle/>
          <a:p>
            <a:pPr algn="ctr"/>
            <a:r>
              <a:rPr lang="en-GB" altLang="en-US" sz="3000" b="1">
                <a:solidFill>
                  <a:srgbClr val="FF0000"/>
                </a:solidFill>
                <a:effectLst>
                  <a:outerShdw blurRad="38100" dist="19050" dir="2700000" algn="tl" rotWithShape="0">
                    <a:schemeClr val="dk1">
                      <a:alpha val="40000"/>
                    </a:schemeClr>
                  </a:outerShdw>
                </a:effectLst>
              </a:rPr>
              <a:t>Nơi và ngày viết đơn</a:t>
            </a:r>
          </a:p>
        </p:txBody>
      </p:sp>
      <p:sp>
        <p:nvSpPr>
          <p:cNvPr id="4" name="Rectangles 3"/>
          <p:cNvSpPr/>
          <p:nvPr/>
        </p:nvSpPr>
        <p:spPr>
          <a:xfrm>
            <a:off x="14402435" y="2247900"/>
            <a:ext cx="3773805" cy="553085"/>
          </a:xfrm>
          <a:prstGeom prst="rect">
            <a:avLst/>
          </a:prstGeom>
          <a:noFill/>
          <a:ln>
            <a:noFill/>
          </a:ln>
        </p:spPr>
        <p:txBody>
          <a:bodyPr wrap="square" rtlCol="0" anchor="t">
            <a:spAutoFit/>
          </a:bodyPr>
          <a:lstStyle/>
          <a:p>
            <a:pPr algn="ctr"/>
            <a:r>
              <a:rPr lang="en-GB" altLang="en-US" sz="3000" b="1">
                <a:solidFill>
                  <a:srgbClr val="FF0000"/>
                </a:solidFill>
                <a:effectLst>
                  <a:outerShdw blurRad="38100" dist="19050" dir="2700000" algn="tl" rotWithShape="0">
                    <a:schemeClr val="dk1">
                      <a:alpha val="40000"/>
                    </a:schemeClr>
                  </a:outerShdw>
                </a:effectLst>
              </a:rPr>
              <a:t>Tên đơn</a:t>
            </a:r>
          </a:p>
        </p:txBody>
      </p:sp>
      <p:sp>
        <p:nvSpPr>
          <p:cNvPr id="5" name="Rectangles 4"/>
          <p:cNvSpPr/>
          <p:nvPr/>
        </p:nvSpPr>
        <p:spPr>
          <a:xfrm>
            <a:off x="14401800" y="3009900"/>
            <a:ext cx="3773805" cy="553085"/>
          </a:xfrm>
          <a:prstGeom prst="rect">
            <a:avLst/>
          </a:prstGeom>
          <a:noFill/>
          <a:ln>
            <a:noFill/>
          </a:ln>
        </p:spPr>
        <p:txBody>
          <a:bodyPr wrap="square" rtlCol="0" anchor="t">
            <a:spAutoFit/>
          </a:bodyPr>
          <a:lstStyle/>
          <a:p>
            <a:pPr algn="ctr"/>
            <a:r>
              <a:rPr lang="en-GB" altLang="en-US" sz="3000" b="1">
                <a:solidFill>
                  <a:srgbClr val="FF0000"/>
                </a:solidFill>
                <a:effectLst>
                  <a:outerShdw blurRad="38100" dist="19050" dir="2700000" algn="tl" rotWithShape="0">
                    <a:schemeClr val="dk1">
                      <a:alpha val="40000"/>
                    </a:schemeClr>
                  </a:outerShdw>
                </a:effectLst>
              </a:rPr>
              <a:t>Nơi nhận</a:t>
            </a:r>
          </a:p>
        </p:txBody>
      </p:sp>
      <p:sp>
        <p:nvSpPr>
          <p:cNvPr id="6" name="Rectangles 5"/>
          <p:cNvSpPr/>
          <p:nvPr/>
        </p:nvSpPr>
        <p:spPr>
          <a:xfrm>
            <a:off x="-457200" y="4867275"/>
            <a:ext cx="3044190" cy="553085"/>
          </a:xfrm>
          <a:prstGeom prst="rect">
            <a:avLst/>
          </a:prstGeom>
          <a:noFill/>
          <a:ln>
            <a:noFill/>
          </a:ln>
        </p:spPr>
        <p:txBody>
          <a:bodyPr wrap="square" rtlCol="0" anchor="t">
            <a:spAutoFit/>
          </a:bodyPr>
          <a:lstStyle/>
          <a:p>
            <a:pPr algn="ctr"/>
            <a:r>
              <a:rPr lang="en-GB" altLang="en-US" sz="3000" b="1">
                <a:solidFill>
                  <a:srgbClr val="FF0000"/>
                </a:solidFill>
                <a:effectLst>
                  <a:outerShdw blurRad="38100" dist="19050" dir="2700000" algn="tl" rotWithShape="0">
                    <a:schemeClr val="dk1">
                      <a:alpha val="40000"/>
                    </a:schemeClr>
                  </a:outerShdw>
                </a:effectLst>
              </a:rPr>
              <a:t>Nội dung </a:t>
            </a:r>
          </a:p>
        </p:txBody>
      </p:sp>
      <p:sp>
        <p:nvSpPr>
          <p:cNvPr id="7" name="Rectangles 6"/>
          <p:cNvSpPr/>
          <p:nvPr/>
        </p:nvSpPr>
        <p:spPr>
          <a:xfrm>
            <a:off x="8153400" y="8915400"/>
            <a:ext cx="3044190" cy="1014730"/>
          </a:xfrm>
          <a:prstGeom prst="rect">
            <a:avLst/>
          </a:prstGeom>
          <a:noFill/>
          <a:ln>
            <a:noFill/>
          </a:ln>
        </p:spPr>
        <p:txBody>
          <a:bodyPr wrap="square" rtlCol="0" anchor="t">
            <a:spAutoFit/>
          </a:bodyPr>
          <a:lstStyle/>
          <a:p>
            <a:pPr algn="ctr"/>
            <a:r>
              <a:rPr lang="en-GB" altLang="en-US" sz="3000" b="1">
                <a:solidFill>
                  <a:srgbClr val="FF0000"/>
                </a:solidFill>
                <a:effectLst>
                  <a:outerShdw blurRad="38100" dist="19050" dir="2700000" algn="tl" rotWithShape="0">
                    <a:schemeClr val="dk1">
                      <a:alpha val="40000"/>
                    </a:schemeClr>
                  </a:outerShdw>
                </a:effectLst>
              </a:rPr>
              <a:t>Chữ kí và tên người viết đơn</a:t>
            </a:r>
          </a:p>
        </p:txBody>
      </p:sp>
      <p:grpSp>
        <p:nvGrpSpPr>
          <p:cNvPr id="10" name="Group 9"/>
          <p:cNvGrpSpPr/>
          <p:nvPr/>
        </p:nvGrpSpPr>
        <p:grpSpPr>
          <a:xfrm>
            <a:off x="457835" y="114300"/>
            <a:ext cx="5104765" cy="1066800"/>
            <a:chOff x="721" y="180"/>
            <a:chExt cx="8039" cy="1680"/>
          </a:xfrm>
        </p:grpSpPr>
        <p:sp>
          <p:nvSpPr>
            <p:cNvPr id="2" name="Rectangles 1"/>
            <p:cNvSpPr/>
            <p:nvPr/>
          </p:nvSpPr>
          <p:spPr>
            <a:xfrm>
              <a:off x="721" y="420"/>
              <a:ext cx="5943" cy="871"/>
            </a:xfrm>
            <a:prstGeom prst="rect">
              <a:avLst/>
            </a:prstGeom>
            <a:noFill/>
            <a:ln>
              <a:noFill/>
            </a:ln>
          </p:spPr>
          <p:txBody>
            <a:bodyPr wrap="square" rtlCol="0" anchor="t">
              <a:spAutoFit/>
            </a:bodyPr>
            <a:lstStyle/>
            <a:p>
              <a:pPr algn="ctr"/>
              <a:r>
                <a:rPr lang="en-GB" altLang="en-US" sz="3000" b="1">
                  <a:ln/>
                  <a:solidFill>
                    <a:srgbClr val="FF0000"/>
                  </a:solidFill>
                  <a:effectLst>
                    <a:outerShdw blurRad="38100" dist="19050" dir="2700000" algn="tl" rotWithShape="0">
                      <a:schemeClr val="dk1">
                        <a:alpha val="40000"/>
                      </a:schemeClr>
                    </a:outerShdw>
                  </a:effectLst>
                </a:rPr>
                <a:t>Quốc hiệu và tiêu ngữ</a:t>
              </a:r>
            </a:p>
          </p:txBody>
        </p:sp>
        <p:sp>
          <p:nvSpPr>
            <p:cNvPr id="9" name="Left Brace 8"/>
            <p:cNvSpPr/>
            <p:nvPr/>
          </p:nvSpPr>
          <p:spPr>
            <a:xfrm>
              <a:off x="8162" y="180"/>
              <a:ext cx="598" cy="168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3"/>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strVal val="#ppt_w+.3"/>
                                          </p:val>
                                        </p:tav>
                                        <p:tav tm="100000">
                                          <p:val>
                                            <p:strVal val="#ppt_w"/>
                                          </p:val>
                                        </p:tav>
                                      </p:tavLst>
                                    </p:anim>
                                    <p:anim calcmode="lin" valueType="num">
                                      <p:cBhvr>
                                        <p:cTn id="37" dur="1000" fill="hold"/>
                                        <p:tgtEl>
                                          <p:spTgt spid="7"/>
                                        </p:tgtEl>
                                        <p:attrNameLst>
                                          <p:attrName>ppt_h</p:attrName>
                                        </p:attrNameLst>
                                      </p:cBhvr>
                                      <p:tavLst>
                                        <p:tav tm="0">
                                          <p:val>
                                            <p:strVal val="#ppt_h"/>
                                          </p:val>
                                        </p:tav>
                                        <p:tav tm="100000">
                                          <p:val>
                                            <p:strVal val="#ppt_h"/>
                                          </p:val>
                                        </p:tav>
                                      </p:tavLst>
                                    </p:anim>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4" name="图片 14"/>
          <p:cNvPicPr>
            <a:picLocks noChangeAspect="1"/>
          </p:cNvPicPr>
          <p:nvPr/>
        </p:nvPicPr>
        <p:blipFill rotWithShape="1">
          <a:blip r:embed="rId3" cstate="print">
            <a:clrChange>
              <a:clrFrom>
                <a:srgbClr val="696969">
                  <a:alpha val="41176"/>
                </a:srgbClr>
              </a:clrFrom>
              <a:clrTo>
                <a:srgbClr val="696969">
                  <a:alpha val="41176"/>
                  <a:alpha val="0"/>
                </a:srgbClr>
              </a:clrTo>
            </a:clrChange>
            <a:extLst>
              <a:ext uri="{28A0092B-C50C-407E-A947-70E740481C1C}">
                <a14:useLocalDpi xmlns:a14="http://schemas.microsoft.com/office/drawing/2010/main" val="0"/>
              </a:ext>
            </a:extLst>
          </a:blip>
          <a:srcRect l="36582" t="4283" b="22667"/>
          <a:stretch>
            <a:fillRect/>
          </a:stretch>
        </p:blipFill>
        <p:spPr>
          <a:xfrm>
            <a:off x="-76200" y="-37465"/>
            <a:ext cx="18693130" cy="100380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586">
            <a:off x="16298884" y="2278356"/>
            <a:ext cx="545634" cy="113037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29358">
            <a:off x="2016552" y="1617438"/>
            <a:ext cx="839734" cy="798511"/>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492633">
            <a:off x="1172670" y="8480136"/>
            <a:ext cx="616301" cy="1812650"/>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19574" y="3626338"/>
            <a:ext cx="708008" cy="708008"/>
          </a:xfrm>
          <a:prstGeom prst="rect">
            <a:avLst/>
          </a:prstGeom>
        </p:spPr>
      </p:pic>
      <p:pic>
        <p:nvPicPr>
          <p:cNvPr id="25" name="Picture 24"/>
          <p:cNvPicPr>
            <a:picLocks noChangeAspect="1"/>
          </p:cNvPicPr>
          <p:nvPr/>
        </p:nvPicPr>
        <p:blipFill>
          <a:blip r:embed="rId12"/>
          <a:stretch>
            <a:fillRect/>
          </a:stretch>
        </p:blipFill>
        <p:spPr>
          <a:xfrm>
            <a:off x="6477000" y="4077335"/>
            <a:ext cx="8724900" cy="2724150"/>
          </a:xfrm>
          <a:prstGeom prst="rect">
            <a:avLst/>
          </a:prstGeom>
        </p:spPr>
      </p:pic>
      <p:pic>
        <p:nvPicPr>
          <p:cNvPr id="26"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182600" y="5448935"/>
            <a:ext cx="5116830" cy="5080000"/>
          </a:xfrm>
          <a:prstGeom prst="rect">
            <a:avLst/>
          </a:prstGeom>
        </p:spPr>
      </p:pic>
      <p:pic>
        <p:nvPicPr>
          <p:cNvPr id="27"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0580000">
            <a:off x="1186815" y="3370580"/>
            <a:ext cx="4641215" cy="4641215"/>
          </a:xfrm>
          <a:prstGeom prst="rect">
            <a:avLst/>
          </a:prstGeom>
        </p:spPr>
      </p:pic>
    </p:spTree>
  </p:cSld>
  <p:clrMapOvr>
    <a:masterClrMapping/>
  </p:clrMapOvr>
  <p:transition>
    <p:newsfla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22138" y="1534967"/>
            <a:ext cx="11834140" cy="7914081"/>
          </a:xfrm>
          <a:prstGeom prst="rect">
            <a:avLst/>
          </a:prstGeom>
        </p:spPr>
      </p:pic>
      <p:pic>
        <p:nvPicPr>
          <p:cNvPr id="4" name="Picture 4" descr="C:\Users\HP\Pictures\HINH SOAN BAI\tuan 6\covid-19_12343243.jpgcovid-19_12343243"/>
          <p:cNvPicPr>
            <a:picLocks noChangeAspect="1"/>
          </p:cNvPicPr>
          <p:nvPr/>
        </p:nvPicPr>
        <p:blipFill>
          <a:blip r:embed="rId4"/>
          <a:srcRect/>
          <a:stretch>
            <a:fillRect/>
          </a:stretch>
        </p:blipFill>
        <p:spPr>
          <a:xfrm rot="960000">
            <a:off x="804545" y="5796280"/>
            <a:ext cx="5272405" cy="381635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874081">
            <a:off x="14927568" y="6302688"/>
            <a:ext cx="3369446" cy="55136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30700" y="266948"/>
            <a:ext cx="2925579" cy="285110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79009">
            <a:off x="15941995" y="6432062"/>
            <a:ext cx="2045989" cy="2095520"/>
          </a:xfrm>
          <a:prstGeom prst="rect">
            <a:avLst/>
          </a:prstGeom>
        </p:spPr>
      </p:pic>
      <p:grpSp>
        <p:nvGrpSpPr>
          <p:cNvPr id="35" name="Group 34"/>
          <p:cNvGrpSpPr/>
          <p:nvPr/>
        </p:nvGrpSpPr>
        <p:grpSpPr>
          <a:xfrm>
            <a:off x="1637030" y="339725"/>
            <a:ext cx="4832350" cy="1854200"/>
            <a:chOff x="11083" y="11815"/>
            <a:chExt cx="7610" cy="2920"/>
          </a:xfrm>
        </p:grpSpPr>
        <p:pic>
          <p:nvPicPr>
            <p:cNvPr id="31"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83" y="11815"/>
              <a:ext cx="7610" cy="2920"/>
            </a:xfrm>
            <a:prstGeom prst="rect">
              <a:avLst/>
            </a:prstGeom>
          </p:spPr>
        </p:pic>
        <p:pic>
          <p:nvPicPr>
            <p:cNvPr id="29" name="Picture 28"/>
            <p:cNvPicPr>
              <a:picLocks noChangeAspect="1"/>
            </p:cNvPicPr>
            <p:nvPr/>
          </p:nvPicPr>
          <p:blipFill>
            <a:blip r:embed="rId13"/>
            <a:stretch>
              <a:fillRect/>
            </a:stretch>
          </p:blipFill>
          <p:spPr>
            <a:xfrm>
              <a:off x="11985" y="12300"/>
              <a:ext cx="5880" cy="1950"/>
            </a:xfrm>
            <a:prstGeom prst="rect">
              <a:avLst/>
            </a:prstGeom>
          </p:spPr>
        </p:pic>
      </p:grpSp>
      <p:pic>
        <p:nvPicPr>
          <p:cNvPr id="8" name="Picture 7"/>
          <p:cNvPicPr>
            <a:picLocks noChangeAspect="1"/>
          </p:cNvPicPr>
          <p:nvPr/>
        </p:nvPicPr>
        <p:blipFill>
          <a:blip r:embed="rId14"/>
          <a:stretch>
            <a:fillRect/>
          </a:stretch>
        </p:blipFill>
        <p:spPr>
          <a:xfrm>
            <a:off x="7010400" y="3848100"/>
            <a:ext cx="7477125" cy="4314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p:nvPr/>
        </p:nvSpPr>
        <p:spPr>
          <a:xfrm>
            <a:off x="609600" y="1447800"/>
            <a:ext cx="7848600" cy="521970"/>
          </a:xfrm>
          <a:prstGeom prst="rect">
            <a:avLst/>
          </a:prstGeom>
          <a:noFill/>
          <a:ln w="9525">
            <a:noFill/>
          </a:ln>
        </p:spPr>
        <p:txBody>
          <a:bodyPr>
            <a:spAutoFit/>
          </a:bodyPr>
          <a:lstStyle/>
          <a:p>
            <a:pPr>
              <a:lnSpc>
                <a:spcPct val="80000"/>
              </a:lnSpc>
              <a:spcBef>
                <a:spcPct val="50000"/>
              </a:spcBef>
            </a:pPr>
            <a:endParaRPr sz="3500" b="1" dirty="0">
              <a:latin typeface="Calibri" panose="020F0502020204030204" charset="0"/>
              <a:cs typeface="Calibri" panose="020F0502020204030204" charset="0"/>
            </a:endParaRPr>
          </a:p>
        </p:txBody>
      </p:sp>
      <p:sp>
        <p:nvSpPr>
          <p:cNvPr id="43012" name="Text Box 4"/>
          <p:cNvSpPr txBox="1"/>
          <p:nvPr/>
        </p:nvSpPr>
        <p:spPr>
          <a:xfrm>
            <a:off x="2032000" y="266700"/>
            <a:ext cx="16242030" cy="1599565"/>
          </a:xfrm>
          <a:prstGeom prst="rect">
            <a:avLst/>
          </a:prstGeom>
          <a:noFill/>
          <a:ln w="9525">
            <a:noFill/>
          </a:ln>
        </p:spPr>
        <p:txBody>
          <a:bodyPr wrap="square">
            <a:spAutoFit/>
          </a:bodyPr>
          <a:lstStyle/>
          <a:p>
            <a:pPr algn="ctr">
              <a:lnSpc>
                <a:spcPct val="60000"/>
              </a:lnSpc>
              <a:spcBef>
                <a:spcPct val="50000"/>
              </a:spcBef>
            </a:pPr>
            <a:r>
              <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CỘNG HÒA XÃ HỘI CHỦ NGHĨA VIỆT NAM</a:t>
            </a:r>
          </a:p>
          <a:p>
            <a:pPr algn="ctr">
              <a:lnSpc>
                <a:spcPct val="60000"/>
              </a:lnSpc>
              <a:spcBef>
                <a:spcPct val="50000"/>
              </a:spcBef>
            </a:pPr>
            <a:r>
              <a:rPr sz="3500" b="1" u="sng"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Độc lập – Tự do – Hạnh phúc</a:t>
            </a:r>
          </a:p>
          <a:p>
            <a:pPr algn="ctr">
              <a:lnSpc>
                <a:spcPct val="60000"/>
              </a:lnSpc>
              <a:spcBef>
                <a:spcPct val="50000"/>
              </a:spcBef>
            </a:pPr>
            <a:r>
              <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sz="3500" i="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GB" sz="3500" i="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TPHCM</a:t>
            </a:r>
            <a:r>
              <a:rPr sz="3500" i="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ngày </a:t>
            </a:r>
            <a:r>
              <a:rPr lang="en-GB" sz="3500" i="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a:t>
            </a:r>
            <a:r>
              <a:rPr sz="3500" i="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tháng 10 năm 20</a:t>
            </a:r>
            <a:r>
              <a:rPr lang="en-GB" sz="3500" i="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21</a:t>
            </a:r>
          </a:p>
        </p:txBody>
      </p:sp>
      <p:sp>
        <p:nvSpPr>
          <p:cNvPr id="43013" name="Text Box 5"/>
          <p:cNvSpPr txBox="1"/>
          <p:nvPr/>
        </p:nvSpPr>
        <p:spPr>
          <a:xfrm>
            <a:off x="2178050" y="2019300"/>
            <a:ext cx="15488920" cy="7306310"/>
          </a:xfrm>
          <a:prstGeom prst="rect">
            <a:avLst/>
          </a:prstGeom>
          <a:noFill/>
          <a:ln w="9525">
            <a:noFill/>
          </a:ln>
        </p:spPr>
        <p:txBody>
          <a:bodyPr wrap="square">
            <a:spAutoFit/>
          </a:bodyPr>
          <a:lstStyle/>
          <a:p>
            <a:pPr algn="ctr">
              <a:lnSpc>
                <a:spcPct val="95000"/>
              </a:lnSpc>
              <a:spcBef>
                <a:spcPts val="50"/>
              </a:spcBef>
              <a:spcAft>
                <a:spcPts val="0"/>
              </a:spcAft>
            </a:pPr>
            <a:r>
              <a:rPr sz="35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ĐƠN </a:t>
            </a:r>
            <a:r>
              <a:rPr lang="en-GB" sz="35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ĐỀ NGHỊ</a:t>
            </a:r>
            <a:r>
              <a:rPr sz="35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GB" sz="35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HỖ TRỢ</a:t>
            </a:r>
          </a:p>
          <a:p>
            <a:pPr algn="l">
              <a:lnSpc>
                <a:spcPct val="95000"/>
              </a:lnSpc>
              <a:spcBef>
                <a:spcPts val="50"/>
              </a:spcBef>
              <a:spcAft>
                <a:spcPts val="0"/>
              </a:spcAft>
            </a:pPr>
            <a:r>
              <a:rPr lang="en-GB" sz="35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sz="3500" u="sng"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Kính g</a:t>
            </a:r>
            <a:r>
              <a:rPr lang="en-GB" sz="3500" u="sng"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ử</a:t>
            </a:r>
            <a:r>
              <a:rPr sz="3500" u="sng"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i</a:t>
            </a:r>
            <a:r>
              <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GB"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Ủy ban nhân dân</a:t>
            </a:r>
            <a:r>
              <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GB"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phường 4, quận 5</a:t>
            </a:r>
            <a:endPar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gn="just">
              <a:lnSpc>
                <a:spcPct val="95000"/>
              </a:lnSpc>
              <a:spcBef>
                <a:spcPts val="50"/>
              </a:spcBef>
              <a:spcAft>
                <a:spcPts val="0"/>
              </a:spcAft>
            </a:pPr>
            <a:r>
              <a:rPr lang="en-GB"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a:t>
            </a:r>
            <a:r>
              <a:rPr lang="en-GB"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ôi</a:t>
            </a:r>
            <a:r>
              <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em là:   Nguyễn Văn  </a:t>
            </a:r>
            <a:r>
              <a:rPr lang="en-GB"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B</a:t>
            </a:r>
            <a:endPar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gn="just">
              <a:lnSpc>
                <a:spcPct val="95000"/>
              </a:lnSpc>
              <a:spcBef>
                <a:spcPts val="50"/>
              </a:spcBef>
              <a:spcAft>
                <a:spcPts val="0"/>
              </a:spcAft>
            </a:pPr>
            <a:r>
              <a:rPr lang="en-GB" sz="3500"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Sinh ngày:  </a:t>
            </a:r>
            <a:r>
              <a:rPr lang="en-GB"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12/3/1969, CMND số: 123456789</a:t>
            </a:r>
            <a:endPar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gn="just">
              <a:lnSpc>
                <a:spcPct val="95000"/>
              </a:lnSpc>
              <a:spcBef>
                <a:spcPts val="50"/>
              </a:spcBef>
              <a:spcAft>
                <a:spcPts val="0"/>
              </a:spcAft>
            </a:pPr>
            <a:r>
              <a:rPr lang="en-GB" sz="3500"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GB"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Nơi ở hiện nay</a:t>
            </a:r>
            <a:r>
              <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GB"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12/3, phường 4, quận 5, TPHCM     ĐT: 0123456789</a:t>
            </a:r>
          </a:p>
          <a:p>
            <a:pPr algn="just">
              <a:lnSpc>
                <a:spcPct val="95000"/>
              </a:lnSpc>
              <a:spcBef>
                <a:spcPts val="50"/>
              </a:spcBef>
              <a:spcAft>
                <a:spcPts val="0"/>
              </a:spcAft>
            </a:pPr>
            <a:r>
              <a:rPr lang="en-GB"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Công việc chính hiện tại: Bán hàng rong không có địa điểm cố định.</a:t>
            </a:r>
          </a:p>
          <a:p>
            <a:pPr algn="just">
              <a:lnSpc>
                <a:spcPct val="95000"/>
              </a:lnSpc>
              <a:spcBef>
                <a:spcPts val="50"/>
              </a:spcBef>
              <a:spcAft>
                <a:spcPts val="0"/>
              </a:spcAft>
            </a:pPr>
            <a:r>
              <a:rPr lang="en-GB" sz="3500"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Hiện nay, tôi chưa hưởng các chính sách hỗ trợ khác theo quy định tại Quyết định số ..../2020/QĐ-TTg ngày .... tháng 4 năm 2020 của Thủ tướng Chính phủ quy định về việc thực hiện các biện pháp hỗ trợ người dân gặp khó khăn do đại dịch COVID-19, tôi đề nghị Ủy ban nhân dân xem xét, giải quyết hỗ trợ theo quy định.</a:t>
            </a:r>
          </a:p>
          <a:p>
            <a:pPr algn="just">
              <a:lnSpc>
                <a:spcPct val="95000"/>
              </a:lnSpc>
              <a:spcBef>
                <a:spcPts val="50"/>
              </a:spcBef>
              <a:spcAft>
                <a:spcPts val="0"/>
              </a:spcAft>
            </a:pPr>
            <a:r>
              <a:rPr lang="en-GB"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Nếu được hỗ trợ, đề nghị thanh toán qua </a:t>
            </a:r>
            <a:r>
              <a:rPr lang="en-GB"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a:t>
            </a:r>
            <a:r>
              <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ài khoản (Tên tài khoản: ……. Số tài khoản: ………….. Ngân hàng: …………) </a:t>
            </a:r>
            <a:r>
              <a:rPr lang="en-GB"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endPar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gn="just">
              <a:lnSpc>
                <a:spcPct val="95000"/>
              </a:lnSpc>
              <a:spcBef>
                <a:spcPts val="50"/>
              </a:spcBef>
              <a:spcAft>
                <a:spcPts val="0"/>
              </a:spcAft>
            </a:pPr>
            <a:r>
              <a:rPr lang="en-GB" sz="3500"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Tôi cam đoan nội dung ghi trên là hoàn toàn đúng sự thật, nếu sai tôi sẽ chịu trách nhiệm trước pháp luật./</a:t>
            </a:r>
            <a:r>
              <a:rPr lang="en-GB"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a:t>
            </a:r>
          </a:p>
        </p:txBody>
      </p:sp>
      <p:sp>
        <p:nvSpPr>
          <p:cNvPr id="43015" name="Text Box 7"/>
          <p:cNvSpPr txBox="1"/>
          <p:nvPr/>
        </p:nvSpPr>
        <p:spPr>
          <a:xfrm>
            <a:off x="10439400" y="9105900"/>
            <a:ext cx="5405755" cy="1222375"/>
          </a:xfrm>
          <a:prstGeom prst="rect">
            <a:avLst/>
          </a:prstGeom>
          <a:noFill/>
          <a:ln w="9525">
            <a:noFill/>
          </a:ln>
        </p:spPr>
        <p:txBody>
          <a:bodyPr wrap="square">
            <a:spAutoFit/>
            <a:scene3d>
              <a:camera prst="orthographicFront"/>
              <a:lightRig rig="threePt" dir="t"/>
            </a:scene3d>
          </a:bodyPr>
          <a:lstStyle/>
          <a:p>
            <a:pPr algn="ctr">
              <a:lnSpc>
                <a:spcPct val="80000"/>
              </a:lnSpc>
              <a:spcBef>
                <a:spcPct val="50000"/>
              </a:spcBef>
            </a:pPr>
            <a:r>
              <a:rPr sz="35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Người làm đơn </a:t>
            </a:r>
          </a:p>
          <a:p>
            <a:pPr algn="ctr">
              <a:lnSpc>
                <a:spcPct val="80000"/>
              </a:lnSpc>
              <a:spcBef>
                <a:spcPct val="50000"/>
              </a:spcBef>
            </a:pPr>
            <a:r>
              <a:rPr sz="35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Nguyễn Văn </a:t>
            </a:r>
            <a:r>
              <a:rPr lang="en-GB" sz="35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B</a:t>
            </a:r>
          </a:p>
        </p:txBody>
      </p:sp>
    </p:spTree>
  </p:cSld>
  <p:clrMapOvr>
    <a:masterClrMapping/>
  </p:clrMapOvr>
  <p:transition>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320" y="1028700"/>
            <a:ext cx="18435955" cy="8229600"/>
          </a:xfrm>
          <a:prstGeom prst="rect">
            <a:avLst/>
          </a:prstGeom>
          <a:solidFill>
            <a:srgbClr val="C0E1E1"/>
          </a:solidFill>
        </p:spPr>
        <p:txBody>
          <a:bodyPr/>
          <a:lstStyle/>
          <a:p>
            <a:endParaRPr lang="en-US"/>
          </a:p>
        </p:txBody>
      </p:sp>
      <p:pic>
        <p:nvPicPr>
          <p:cNvPr id="20" name="Content Placeholder 12" descr="cdc42615100be655bf1a"/>
          <p:cNvPicPr>
            <a:picLocks noChangeAspect="1"/>
          </p:cNvPicPr>
          <p:nvPr/>
        </p:nvPicPr>
        <p:blipFill>
          <a:blip r:embed="rId2">
            <a:clrChange>
              <a:clrFrom>
                <a:srgbClr val="FFE1E3">
                  <a:alpha val="100000"/>
                </a:srgbClr>
              </a:clrFrom>
              <a:clrTo>
                <a:srgbClr val="FFE1E3">
                  <a:alpha val="100000"/>
                  <a:alpha val="0"/>
                </a:srgbClr>
              </a:clrTo>
            </a:clrChange>
          </a:blip>
          <a:stretch>
            <a:fillRect/>
          </a:stretch>
        </p:blipFill>
        <p:spPr>
          <a:xfrm>
            <a:off x="1524000" y="952500"/>
            <a:ext cx="3018155" cy="3018155"/>
          </a:xfrm>
          <a:prstGeom prst="rect">
            <a:avLst/>
          </a:prstGeom>
        </p:spPr>
      </p:pic>
      <p:pic>
        <p:nvPicPr>
          <p:cNvPr id="21" name="Picture 20"/>
          <p:cNvPicPr>
            <a:picLocks noChangeAspect="1"/>
          </p:cNvPicPr>
          <p:nvPr/>
        </p:nvPicPr>
        <p:blipFill>
          <a:blip r:embed="rId3"/>
          <a:stretch>
            <a:fillRect/>
          </a:stretch>
        </p:blipFill>
        <p:spPr>
          <a:xfrm>
            <a:off x="1066800" y="3924300"/>
            <a:ext cx="8919845" cy="2962275"/>
          </a:xfrm>
          <a:prstGeom prst="rect">
            <a:avLst/>
          </a:prstGeom>
        </p:spPr>
      </p:pic>
      <p:pic>
        <p:nvPicPr>
          <p:cNvPr id="10"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6743700"/>
            <a:ext cx="3321050" cy="3321050"/>
          </a:xfrm>
          <a:prstGeom prst="rect">
            <a:avLst/>
          </a:prstGeom>
        </p:spPr>
      </p:pic>
      <p:sp>
        <p:nvSpPr>
          <p:cNvPr id="11" name="Rectangles 10"/>
          <p:cNvSpPr/>
          <p:nvPr/>
        </p:nvSpPr>
        <p:spPr>
          <a:xfrm>
            <a:off x="10668000" y="2552700"/>
            <a:ext cx="7366000" cy="5031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pic>
        <p:nvPicPr>
          <p:cNvPr id="3" name="Picture 2"/>
          <p:cNvPicPr>
            <a:picLocks noChangeAspect="1"/>
          </p:cNvPicPr>
          <p:nvPr/>
        </p:nvPicPr>
        <p:blipFill>
          <a:blip r:embed="rId6"/>
          <a:srcRect/>
          <a:stretch>
            <a:fillRect/>
          </a:stretch>
        </p:blipFill>
        <p:spPr>
          <a:xfrm>
            <a:off x="10439400" y="3348355"/>
            <a:ext cx="6821805" cy="45491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8288000" cy="10287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grpSp>
        <p:nvGrpSpPr>
          <p:cNvPr id="2" name="Group 2"/>
          <p:cNvGrpSpPr/>
          <p:nvPr/>
        </p:nvGrpSpPr>
        <p:grpSpPr>
          <a:xfrm>
            <a:off x="5365750" y="231775"/>
            <a:ext cx="9631045" cy="2197735"/>
            <a:chOff x="0" y="0"/>
            <a:chExt cx="14682140" cy="1940093"/>
          </a:xfrm>
        </p:grpSpPr>
        <p:sp>
          <p:nvSpPr>
            <p:cNvPr id="3" name="Freeform 3"/>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3" y="1944075"/>
                  </a:cubicBezTo>
                  <a:cubicBezTo>
                    <a:pt x="5334503" y="1941912"/>
                    <a:pt x="1057074" y="1934088"/>
                    <a:pt x="1057074" y="1934088"/>
                  </a:cubicBezTo>
                  <a:cubicBezTo>
                    <a:pt x="812932" y="1925254"/>
                    <a:pt x="449110" y="1904023"/>
                    <a:pt x="282371" y="1845846"/>
                  </a:cubicBezTo>
                  <a:cubicBezTo>
                    <a:pt x="4469" y="1748882"/>
                    <a:pt x="0" y="1575604"/>
                    <a:pt x="0" y="1246360"/>
                  </a:cubicBezTo>
                  <a:lnTo>
                    <a:pt x="0" y="1246351"/>
                  </a:lnTo>
                  <a:cubicBezTo>
                    <a:pt x="8536" y="491230"/>
                    <a:pt x="0" y="345608"/>
                    <a:pt x="77597" y="223930"/>
                  </a:cubicBezTo>
                  <a:cubicBezTo>
                    <a:pt x="217372" y="4759"/>
                    <a:pt x="519255" y="4073"/>
                    <a:pt x="937909" y="4073"/>
                  </a:cubicBezTo>
                  <a:cubicBezTo>
                    <a:pt x="937909" y="4073"/>
                    <a:pt x="2822598" y="15681"/>
                    <a:pt x="9113624" y="7673"/>
                  </a:cubicBezTo>
                  <a:cubicBezTo>
                    <a:pt x="13110950" y="0"/>
                    <a:pt x="13827683" y="6979"/>
                    <a:pt x="13827683" y="6979"/>
                  </a:cubicBezTo>
                  <a:cubicBezTo>
                    <a:pt x="14195991" y="14458"/>
                    <a:pt x="14334251" y="42638"/>
                    <a:pt x="14531991" y="165219"/>
                  </a:cubicBezTo>
                  <a:cubicBezTo>
                    <a:pt x="14683008" y="258836"/>
                    <a:pt x="14688530" y="476157"/>
                    <a:pt x="14679389" y="1246351"/>
                  </a:cubicBezTo>
                  <a:lnTo>
                    <a:pt x="14679389" y="1246360"/>
                  </a:lnTo>
                  <a:cubicBezTo>
                    <a:pt x="14679389" y="1693569"/>
                    <a:pt x="14636606" y="1842156"/>
                    <a:pt x="14060753" y="1892218"/>
                  </a:cubicBezTo>
                  <a:close/>
                </a:path>
              </a:pathLst>
            </a:custGeom>
            <a:solidFill>
              <a:srgbClr val="BAE6FF"/>
            </a:solidFill>
          </p:spPr>
        </p:sp>
      </p:grpSp>
      <p:grpSp>
        <p:nvGrpSpPr>
          <p:cNvPr id="6" name="Group 6"/>
          <p:cNvGrpSpPr/>
          <p:nvPr/>
        </p:nvGrpSpPr>
        <p:grpSpPr>
          <a:xfrm>
            <a:off x="366395" y="7356475"/>
            <a:ext cx="5291455" cy="2270125"/>
            <a:chOff x="0" y="0"/>
            <a:chExt cx="4855819" cy="2863552"/>
          </a:xfrm>
        </p:grpSpPr>
        <p:sp>
          <p:nvSpPr>
            <p:cNvPr id="7" name="Freeform 7"/>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grpSp>
        <p:nvGrpSpPr>
          <p:cNvPr id="8" name="Group 8"/>
          <p:cNvGrpSpPr/>
          <p:nvPr/>
        </p:nvGrpSpPr>
        <p:grpSpPr>
          <a:xfrm>
            <a:off x="7049134" y="7280306"/>
            <a:ext cx="3885137" cy="2270388"/>
            <a:chOff x="0" y="0"/>
            <a:chExt cx="4900173" cy="2863552"/>
          </a:xfrm>
        </p:grpSpPr>
        <p:sp>
          <p:nvSpPr>
            <p:cNvPr id="9" name="Freeform 9"/>
            <p:cNvSpPr/>
            <p:nvPr/>
          </p:nvSpPr>
          <p:spPr>
            <a:xfrm>
              <a:off x="0" y="-4073"/>
              <a:ext cx="4906564" cy="2870155"/>
            </a:xfrm>
            <a:custGeom>
              <a:avLst/>
              <a:gdLst/>
              <a:ahLst/>
              <a:cxnLst/>
              <a:rect l="l" t="t" r="r" b="b"/>
              <a:pathLst>
                <a:path w="4906564" h="2870155">
                  <a:moveTo>
                    <a:pt x="4278786" y="2815677"/>
                  </a:moveTo>
                  <a:cubicBezTo>
                    <a:pt x="4278786" y="2815677"/>
                    <a:pt x="3547911" y="2870155"/>
                    <a:pt x="2942997" y="2867534"/>
                  </a:cubicBezTo>
                  <a:cubicBezTo>
                    <a:pt x="2045343"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8697" y="15681"/>
                    <a:pt x="2612002" y="7673"/>
                  </a:cubicBezTo>
                  <a:cubicBezTo>
                    <a:pt x="3328984" y="0"/>
                    <a:pt x="4045717" y="6979"/>
                    <a:pt x="4045717" y="6979"/>
                  </a:cubicBezTo>
                  <a:cubicBezTo>
                    <a:pt x="4414025" y="14458"/>
                    <a:pt x="4552285" y="42638"/>
                    <a:pt x="4750025" y="165219"/>
                  </a:cubicBezTo>
                  <a:cubicBezTo>
                    <a:pt x="4901042" y="258836"/>
                    <a:pt x="4906564" y="476157"/>
                    <a:pt x="4897424" y="2006694"/>
                  </a:cubicBezTo>
                  <a:lnTo>
                    <a:pt x="4897424" y="2006712"/>
                  </a:lnTo>
                  <a:cubicBezTo>
                    <a:pt x="4897422" y="2617028"/>
                    <a:pt x="4854639" y="2765615"/>
                    <a:pt x="4278786" y="2815677"/>
                  </a:cubicBezTo>
                  <a:close/>
                </a:path>
              </a:pathLst>
            </a:custGeom>
            <a:solidFill>
              <a:srgbClr val="FFF9ED"/>
            </a:solidFill>
          </p:spPr>
        </p:sp>
      </p:grpSp>
      <p:grpSp>
        <p:nvGrpSpPr>
          <p:cNvPr id="10" name="Group 10"/>
          <p:cNvGrpSpPr/>
          <p:nvPr/>
        </p:nvGrpSpPr>
        <p:grpSpPr>
          <a:xfrm>
            <a:off x="13048650" y="7356506"/>
            <a:ext cx="3849970" cy="2270388"/>
            <a:chOff x="0" y="0"/>
            <a:chExt cx="4855819" cy="2863552"/>
          </a:xfrm>
        </p:grpSpPr>
        <p:sp>
          <p:nvSpPr>
            <p:cNvPr id="11" name="Freeform 11"/>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32">
            <a:off x="5115040" y="352412"/>
            <a:ext cx="1101434" cy="1079405"/>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73376" y="1333487"/>
            <a:ext cx="1101434" cy="1079405"/>
          </a:xfrm>
          <a:prstGeom prst="rect">
            <a:avLst/>
          </a:prstGeom>
        </p:spPr>
      </p:pic>
      <p:grpSp>
        <p:nvGrpSpPr>
          <p:cNvPr id="14" name="Group 14"/>
          <p:cNvGrpSpPr/>
          <p:nvPr/>
        </p:nvGrpSpPr>
        <p:grpSpPr>
          <a:xfrm>
            <a:off x="1089438" y="2776735"/>
            <a:ext cx="3849970" cy="4316390"/>
            <a:chOff x="0" y="0"/>
            <a:chExt cx="5133294" cy="5755186"/>
          </a:xfrm>
        </p:grpSpPr>
        <p:grpSp>
          <p:nvGrpSpPr>
            <p:cNvPr id="15" name="Group 15"/>
            <p:cNvGrpSpPr>
              <a:grpSpLocks noChangeAspect="1"/>
            </p:cNvGrpSpPr>
            <p:nvPr/>
          </p:nvGrpSpPr>
          <p:grpSpPr>
            <a:xfrm>
              <a:off x="0" y="453521"/>
              <a:ext cx="5133294" cy="5301666"/>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4"/>
                <a:stretch>
                  <a:fillRect l="-25690" t="1142" r="-25690" b="1142"/>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1628" t="134"/>
            <a:stretch>
              <a:fillRect/>
            </a:stretch>
          </p:blipFill>
          <p:spPr>
            <a:xfrm rot="195037">
              <a:off x="1520446" y="65901"/>
              <a:ext cx="2346401" cy="775239"/>
            </a:xfrm>
            <a:prstGeom prst="rect">
              <a:avLst/>
            </a:prstGeom>
          </p:spPr>
        </p:pic>
      </p:grpSp>
      <p:grpSp>
        <p:nvGrpSpPr>
          <p:cNvPr id="19" name="Group 19"/>
          <p:cNvGrpSpPr/>
          <p:nvPr/>
        </p:nvGrpSpPr>
        <p:grpSpPr>
          <a:xfrm>
            <a:off x="5935345" y="2493645"/>
            <a:ext cx="6117590" cy="4508500"/>
            <a:chOff x="0" y="0"/>
            <a:chExt cx="5133294" cy="6011096"/>
          </a:xfrm>
          <a:blipFill rotWithShape="1">
            <a:blip r:embed="rId7"/>
            <a:stretch>
              <a:fillRect l="-26000" t="1000" r="-26000" b="1000"/>
            </a:stretch>
          </a:blipFill>
        </p:grpSpPr>
        <p:grpSp>
          <p:nvGrpSpPr>
            <p:cNvPr id="20" name="Group 20"/>
            <p:cNvGrpSpPr>
              <a:grpSpLocks noChangeAspect="1"/>
            </p:cNvGrpSpPr>
            <p:nvPr/>
          </p:nvGrpSpPr>
          <p:grpSpPr>
            <a:xfrm>
              <a:off x="0" y="709430"/>
              <a:ext cx="5133294" cy="5301666"/>
              <a:chOff x="0" y="0"/>
              <a:chExt cx="6350000" cy="6558280"/>
            </a:xfrm>
            <a:grpFill/>
          </p:grpSpPr>
          <p:sp>
            <p:nvSpPr>
              <p:cNvPr id="21" name="Freeform 2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grpFill/>
            </p:spPr>
          </p:sp>
          <p:sp>
            <p:nvSpPr>
              <p:cNvPr id="22" name="Freeform 2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grpFill/>
            </p:spPr>
          </p:sp>
        </p:grpSp>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5986" y="0"/>
              <a:ext cx="1046656" cy="1162951"/>
            </a:xfrm>
            <a:prstGeom prst="rect">
              <a:avLst/>
            </a:prstGeom>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grpSp>
        <p:nvGrpSpPr>
          <p:cNvPr id="30" name="Group 30"/>
          <p:cNvGrpSpPr/>
          <p:nvPr/>
        </p:nvGrpSpPr>
        <p:grpSpPr>
          <a:xfrm>
            <a:off x="12853705" y="2865473"/>
            <a:ext cx="3849970" cy="4181932"/>
            <a:chOff x="0" y="0"/>
            <a:chExt cx="5133294" cy="5575909"/>
          </a:xfrm>
          <a:blipFill rotWithShape="1">
            <a:blip r:embed="rId10"/>
            <a:stretch>
              <a:fillRect l="-26000" t="1000" r="-26000" b="1000"/>
            </a:stretch>
          </a:blipFill>
        </p:grpSpPr>
        <p:grpSp>
          <p:nvGrpSpPr>
            <p:cNvPr id="31" name="Group 31"/>
            <p:cNvGrpSpPr>
              <a:grpSpLocks noChangeAspect="1"/>
            </p:cNvGrpSpPr>
            <p:nvPr/>
          </p:nvGrpSpPr>
          <p:grpSpPr>
            <a:xfrm>
              <a:off x="0" y="274243"/>
              <a:ext cx="5133294" cy="5301666"/>
              <a:chOff x="0" y="0"/>
              <a:chExt cx="6350000" cy="6558280"/>
            </a:xfrm>
            <a:grpFill/>
          </p:grpSpPr>
          <p:sp>
            <p:nvSpPr>
              <p:cNvPr id="32" name="Freeform 32"/>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grpFill/>
            </p:spPr>
          </p:sp>
          <p:sp>
            <p:nvSpPr>
              <p:cNvPr id="33" name="Freeform 33"/>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grpFill/>
            </p:spPr>
          </p:sp>
        </p:grpSp>
        <p:pic>
          <p:nvPicPr>
            <p:cNvPr id="34" name="Picture 3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17545" y="0"/>
              <a:ext cx="2625204" cy="639595"/>
            </a:xfrm>
            <a:prstGeom prst="rect">
              <a:avLst/>
            </a:prstGeom>
          </p:spPr>
        </p:pic>
      </p:grpSp>
      <p:sp>
        <p:nvSpPr>
          <p:cNvPr id="35" name="Rectangles 34"/>
          <p:cNvSpPr/>
          <p:nvPr/>
        </p:nvSpPr>
        <p:spPr>
          <a:xfrm>
            <a:off x="1142683" y="7701280"/>
            <a:ext cx="3635375" cy="156845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none" rtlCol="0" anchor="t">
            <a:spAutoFit/>
          </a:bodyPr>
          <a:lstStyle/>
          <a:p>
            <a:pPr algn="ctr"/>
            <a:r>
              <a:rPr lang="en-GB" altLang="en-US" sz="4800" b="1">
                <a:ln>
                  <a:solidFill>
                    <a:sysClr val="windowText" lastClr="000000"/>
                  </a:solidFill>
                </a:ln>
                <a:solidFill>
                  <a:schemeClr val="tx1"/>
                </a:solidFill>
                <a:effectLst>
                  <a:outerShdw blurRad="38100" dist="19050" dir="2700000" algn="tl" rotWithShape="0">
                    <a:schemeClr val="dk1">
                      <a:alpha val="40000"/>
                    </a:schemeClr>
                  </a:outerShdw>
                </a:effectLst>
              </a:rPr>
              <a:t>Đơn xin cấp </a:t>
            </a:r>
          </a:p>
          <a:p>
            <a:pPr algn="ctr"/>
            <a:r>
              <a:rPr lang="en-GB" altLang="en-US" sz="4800" b="1">
                <a:ln>
                  <a:solidFill>
                    <a:sysClr val="windowText" lastClr="000000"/>
                  </a:solidFill>
                </a:ln>
                <a:solidFill>
                  <a:schemeClr val="tx1"/>
                </a:solidFill>
                <a:effectLst>
                  <a:outerShdw blurRad="38100" dist="19050" dir="2700000" algn="tl" rotWithShape="0">
                    <a:schemeClr val="dk1">
                      <a:alpha val="40000"/>
                    </a:schemeClr>
                  </a:outerShdw>
                </a:effectLst>
              </a:rPr>
              <a:t>thẻ đọc sách  </a:t>
            </a:r>
          </a:p>
        </p:txBody>
      </p:sp>
      <p:sp>
        <p:nvSpPr>
          <p:cNvPr id="36" name="Rectangles 35"/>
          <p:cNvSpPr/>
          <p:nvPr/>
        </p:nvSpPr>
        <p:spPr>
          <a:xfrm>
            <a:off x="7195186" y="7701280"/>
            <a:ext cx="3743960" cy="156845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none" rtlCol="0" anchor="t">
            <a:spAutoFit/>
          </a:bodyPr>
          <a:lstStyle/>
          <a:p>
            <a:pPr algn="ctr"/>
            <a:r>
              <a:rPr lang="en-GB" altLang="en-US" sz="4800" b="1">
                <a:ln>
                  <a:solidFill>
                    <a:sysClr val="windowText" lastClr="000000"/>
                  </a:solidFill>
                </a:ln>
                <a:solidFill>
                  <a:schemeClr val="tx1"/>
                </a:solidFill>
                <a:effectLst>
                  <a:outerShdw blurRad="38100" dist="19050" dir="2700000" algn="tl" rotWithShape="0">
                    <a:schemeClr val="dk1">
                      <a:alpha val="40000"/>
                    </a:schemeClr>
                  </a:outerShdw>
                </a:effectLst>
              </a:rPr>
              <a:t>Đơn xin phép </a:t>
            </a:r>
          </a:p>
          <a:p>
            <a:pPr algn="ctr"/>
            <a:r>
              <a:rPr lang="en-GB" altLang="en-US" sz="4800" b="1">
                <a:ln>
                  <a:solidFill>
                    <a:sysClr val="windowText" lastClr="000000"/>
                  </a:solidFill>
                </a:ln>
                <a:solidFill>
                  <a:schemeClr val="tx1"/>
                </a:solidFill>
                <a:effectLst>
                  <a:outerShdw blurRad="38100" dist="19050" dir="2700000" algn="tl" rotWithShape="0">
                    <a:schemeClr val="dk1">
                      <a:alpha val="40000"/>
                    </a:schemeClr>
                  </a:outerShdw>
                </a:effectLst>
              </a:rPr>
              <a:t>nghỉ học</a:t>
            </a:r>
          </a:p>
        </p:txBody>
      </p:sp>
      <p:sp>
        <p:nvSpPr>
          <p:cNvPr id="37" name="Rectangles 36"/>
          <p:cNvSpPr/>
          <p:nvPr/>
        </p:nvSpPr>
        <p:spPr>
          <a:xfrm>
            <a:off x="13354051" y="7701280"/>
            <a:ext cx="3304540" cy="156845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none" rtlCol="0" anchor="t">
            <a:spAutoFit/>
          </a:bodyPr>
          <a:lstStyle/>
          <a:p>
            <a:pPr algn="ctr"/>
            <a:r>
              <a:rPr lang="en-GB" altLang="en-US" sz="4800" b="1">
                <a:ln>
                  <a:solidFill>
                    <a:sysClr val="windowText" lastClr="000000"/>
                  </a:solidFill>
                </a:ln>
                <a:solidFill>
                  <a:schemeClr val="tx1"/>
                </a:solidFill>
                <a:effectLst>
                  <a:outerShdw blurRad="38100" dist="19050" dir="2700000" algn="tl" rotWithShape="0">
                    <a:schemeClr val="dk1">
                      <a:alpha val="40000"/>
                    </a:schemeClr>
                  </a:outerShdw>
                </a:effectLst>
              </a:rPr>
              <a:t>Đơn xin </a:t>
            </a:r>
          </a:p>
          <a:p>
            <a:pPr algn="ctr"/>
            <a:r>
              <a:rPr lang="en-GB" altLang="en-US" sz="4800" b="1">
                <a:ln>
                  <a:solidFill>
                    <a:sysClr val="windowText" lastClr="000000"/>
                  </a:solidFill>
                </a:ln>
                <a:solidFill>
                  <a:schemeClr val="tx1"/>
                </a:solidFill>
                <a:effectLst>
                  <a:outerShdw blurRad="38100" dist="19050" dir="2700000" algn="tl" rotWithShape="0">
                    <a:schemeClr val="dk1">
                      <a:alpha val="40000"/>
                    </a:schemeClr>
                  </a:outerShdw>
                </a:effectLst>
              </a:rPr>
              <a:t>gia nhập đội</a:t>
            </a:r>
          </a:p>
        </p:txBody>
      </p:sp>
      <p:sp>
        <p:nvSpPr>
          <p:cNvPr id="38" name="Rectangles 37"/>
          <p:cNvSpPr/>
          <p:nvPr/>
        </p:nvSpPr>
        <p:spPr>
          <a:xfrm>
            <a:off x="6705601" y="405765"/>
            <a:ext cx="7057390" cy="1938020"/>
          </a:xfrm>
          <a:prstGeom prst="rect">
            <a:avLst/>
          </a:prstGeom>
          <a:noFill/>
          <a:ln>
            <a:noFill/>
          </a:ln>
        </p:spPr>
        <p:txBody>
          <a:bodyPr wrap="none" rtlCol="0" anchor="t">
            <a:spAutoFit/>
            <a:scene3d>
              <a:camera prst="orthographicFront"/>
              <a:lightRig rig="threePt" dir="t"/>
            </a:scene3d>
          </a:bodyPr>
          <a:lstStyle/>
          <a:p>
            <a:pPr algn="ctr"/>
            <a:r>
              <a:rPr lang="en-GB" altLang="en-US" sz="6000" b="1">
                <a:solidFill>
                  <a:schemeClr val="tx1"/>
                </a:solidFill>
                <a:effectLst>
                  <a:outerShdw blurRad="38100" dist="19050" dir="2700000" algn="tl" rotWithShape="0">
                    <a:schemeClr val="dk1">
                      <a:alpha val="40000"/>
                    </a:schemeClr>
                  </a:outerShdw>
                </a:effectLst>
              </a:rPr>
              <a:t>Ở lớp 3 em đã học </a:t>
            </a:r>
          </a:p>
          <a:p>
            <a:pPr algn="ctr"/>
            <a:r>
              <a:rPr lang="en-GB" altLang="en-US" sz="6000" b="1">
                <a:solidFill>
                  <a:schemeClr val="tx1"/>
                </a:solidFill>
                <a:effectLst>
                  <a:outerShdw blurRad="38100" dist="19050" dir="2700000" algn="tl" rotWithShape="0">
                    <a:schemeClr val="dk1">
                      <a:alpha val="40000"/>
                    </a:schemeClr>
                  </a:outerShdw>
                </a:effectLst>
              </a:rPr>
              <a:t>những m</a:t>
            </a:r>
            <a:r>
              <a:rPr lang="en-GB" altLang="en-US" sz="6000" b="1">
                <a:effectLst>
                  <a:outerShdw blurRad="38100" dist="19050" dir="2700000" algn="tl" rotWithShape="0">
                    <a:schemeClr val="dk1">
                      <a:alpha val="40000"/>
                    </a:schemeClr>
                  </a:outerShdw>
                </a:effectLst>
                <a:sym typeface="+mn-ea"/>
              </a:rPr>
              <a:t>ẫu đơn nào</a:t>
            </a:r>
            <a:r>
              <a:rPr lang="en-GB" altLang="en-US" sz="6000" b="1">
                <a:solidFill>
                  <a:schemeClr val="tx1"/>
                </a:solidFill>
                <a:effectLst>
                  <a:outerShdw blurRad="38100" dist="19050" dir="2700000" algn="tl" rotWithShape="0">
                    <a:schemeClr val="dk1">
                      <a:alpha val="40000"/>
                    </a:schemeClr>
                  </a:outerShdw>
                </a:effectLst>
              </a:rPr>
              <a:t>?</a:t>
            </a:r>
          </a:p>
        </p:txBody>
      </p:sp>
      <p:grpSp>
        <p:nvGrpSpPr>
          <p:cNvPr id="39" name="Group 38"/>
          <p:cNvGrpSpPr/>
          <p:nvPr/>
        </p:nvGrpSpPr>
        <p:grpSpPr>
          <a:xfrm>
            <a:off x="117475" y="556895"/>
            <a:ext cx="4832350" cy="1854200"/>
            <a:chOff x="3045" y="6277"/>
            <a:chExt cx="7610" cy="2920"/>
          </a:xfrm>
        </p:grpSpPr>
        <p:pic>
          <p:nvPicPr>
            <p:cNvPr id="40"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045" y="6277"/>
              <a:ext cx="7610" cy="2920"/>
            </a:xfrm>
            <a:prstGeom prst="rect">
              <a:avLst/>
            </a:prstGeom>
          </p:spPr>
        </p:pic>
        <p:pic>
          <p:nvPicPr>
            <p:cNvPr id="41" name="Picture 40"/>
            <p:cNvPicPr>
              <a:picLocks noChangeAspect="1"/>
            </p:cNvPicPr>
            <p:nvPr/>
          </p:nvPicPr>
          <p:blipFill>
            <a:blip r:embed="rId15"/>
            <a:stretch>
              <a:fillRect/>
            </a:stretch>
          </p:blipFill>
          <p:spPr>
            <a:xfrm>
              <a:off x="4560" y="6540"/>
              <a:ext cx="5520" cy="195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2"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grpId="2"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1000"/>
                                        <p:tgtEl>
                                          <p:spTgt spid="37"/>
                                        </p:tgtEl>
                                      </p:cBhvr>
                                    </p:animEffect>
                                    <p:anim calcmode="lin" valueType="num">
                                      <p:cBhvr>
                                        <p:cTn id="58" dur="1000" fill="hold"/>
                                        <p:tgtEl>
                                          <p:spTgt spid="37"/>
                                        </p:tgtEl>
                                        <p:attrNameLst>
                                          <p:attrName>ppt_x</p:attrName>
                                        </p:attrNameLst>
                                      </p:cBhvr>
                                      <p:tavLst>
                                        <p:tav tm="0">
                                          <p:val>
                                            <p:strVal val="#ppt_x"/>
                                          </p:val>
                                        </p:tav>
                                        <p:tav tm="100000">
                                          <p:val>
                                            <p:strVal val="#ppt_x"/>
                                          </p:val>
                                        </p:tav>
                                      </p:tavLst>
                                    </p:anim>
                                    <p:anim calcmode="lin" valueType="num">
                                      <p:cBhvr>
                                        <p:cTn id="5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P spid="35" grpId="2"/>
      <p:bldP spid="36" grpId="1" animBg="1"/>
      <p:bldP spid="36" grpId="2"/>
      <p:bldP spid="37" grpId="1" animBg="1"/>
      <p:bldP spid="37"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352745" y="-97672"/>
            <a:ext cx="3415912" cy="326064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6230173" y="-686095"/>
            <a:ext cx="3772754" cy="826699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6188702" y="6886618"/>
            <a:ext cx="3484672" cy="358237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69688">
            <a:off x="493254" y="3722590"/>
            <a:ext cx="1750852" cy="92255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2036897" y="5069565"/>
            <a:ext cx="4495277" cy="5986446"/>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600926">
            <a:off x="16119247" y="6727492"/>
            <a:ext cx="649589" cy="1345737"/>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34778">
            <a:off x="1608398" y="8572405"/>
            <a:ext cx="2173525" cy="711335"/>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925695">
            <a:off x="-1076008" y="930800"/>
            <a:ext cx="2931449" cy="2931449"/>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8787215">
            <a:off x="16414865" y="3158663"/>
            <a:ext cx="793059" cy="3665400"/>
          </a:xfrm>
          <a:prstGeom prst="rect">
            <a:avLst/>
          </a:prstGeom>
        </p:spPr>
      </p:pic>
      <p:sp>
        <p:nvSpPr>
          <p:cNvPr id="23" name="Rectangles 22"/>
          <p:cNvSpPr/>
          <p:nvPr/>
        </p:nvSpPr>
        <p:spPr>
          <a:xfrm>
            <a:off x="5333683" y="723900"/>
            <a:ext cx="8077835" cy="1198880"/>
          </a:xfrm>
          <a:prstGeom prst="rect">
            <a:avLst/>
          </a:prstGeom>
          <a:noFill/>
          <a:ln>
            <a:noFill/>
          </a:ln>
        </p:spPr>
        <p:txBody>
          <a:bodyPr wrap="none" rtlCol="0" anchor="t">
            <a:spAutoFit/>
          </a:bodyPr>
          <a:lstStyle/>
          <a:p>
            <a:pPr algn="ctr"/>
            <a:r>
              <a:rPr lang="en-GB" altLang="en-US" sz="7200" b="1">
                <a:solidFill>
                  <a:schemeClr val="tx1"/>
                </a:solidFill>
                <a:effectLst>
                  <a:outerShdw blurRad="38100" dist="19050" dir="2700000" algn="tl" rotWithShape="0">
                    <a:schemeClr val="dk1">
                      <a:alpha val="40000"/>
                    </a:schemeClr>
                  </a:outerShdw>
                </a:effectLst>
              </a:rPr>
              <a:t>Vì sao cần viết đơn ?</a:t>
            </a:r>
          </a:p>
        </p:txBody>
      </p:sp>
      <p:sp>
        <p:nvSpPr>
          <p:cNvPr id="100" name="Text Box 99"/>
          <p:cNvSpPr txBox="1"/>
          <p:nvPr/>
        </p:nvSpPr>
        <p:spPr>
          <a:xfrm>
            <a:off x="3733800" y="2174875"/>
            <a:ext cx="11029315" cy="1198880"/>
          </a:xfrm>
          <a:prstGeom prst="rect">
            <a:avLst/>
          </a:prstGeom>
          <a:noFill/>
          <a:ln w="9525">
            <a:noFill/>
          </a:ln>
        </p:spPr>
        <p:txBody>
          <a:bodyPr wrap="square">
            <a:spAutoFit/>
          </a:bodyPr>
          <a:lstStyle/>
          <a:p>
            <a:pPr algn="ctr">
              <a:buClrTx/>
              <a:buSzTx/>
              <a:buFontTx/>
            </a:pPr>
            <a:r>
              <a:rPr lang="en-GB" altLang="en-US" sz="7200" b="1">
                <a:solidFill>
                  <a:schemeClr val="tx1"/>
                </a:solidFill>
                <a:effectLst>
                  <a:outerShdw blurRad="38100" dist="19050" dir="2700000" algn="tl" rotWithShape="0">
                    <a:schemeClr val="dk1">
                      <a:alpha val="40000"/>
                    </a:schemeClr>
                  </a:outerShdw>
                </a:effectLst>
              </a:rPr>
              <a:t>Khi viết đơn lưu ý điều gì? </a:t>
            </a:r>
          </a:p>
        </p:txBody>
      </p:sp>
      <p:pic>
        <p:nvPicPr>
          <p:cNvPr id="10" name="Picture 9" descr="hinh-anh-cau-be-thac-mac_111109192"/>
          <p:cNvPicPr>
            <a:picLocks noChangeAspect="1"/>
          </p:cNvPicPr>
          <p:nvPr/>
        </p:nvPicPr>
        <p:blipFill>
          <a:blip r:embed="rId20">
            <a:clrChange>
              <a:clrFrom>
                <a:srgbClr val="F7F7F7">
                  <a:alpha val="100000"/>
                </a:srgbClr>
              </a:clrFrom>
              <a:clrTo>
                <a:srgbClr val="F7F7F7">
                  <a:alpha val="100000"/>
                  <a:alpha val="0"/>
                </a:srgbClr>
              </a:clrTo>
            </a:clrChange>
          </a:blip>
          <a:stretch>
            <a:fillRect/>
          </a:stretch>
        </p:blipFill>
        <p:spPr>
          <a:xfrm>
            <a:off x="6019800" y="3312160"/>
            <a:ext cx="7070725" cy="7493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checkerboard(across)">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1"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40000">
            <a:off x="10701655" y="4333875"/>
            <a:ext cx="8211820" cy="7534910"/>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667" y="862685"/>
            <a:ext cx="8969327" cy="856163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50855" y="7612578"/>
            <a:ext cx="2734793" cy="2373952"/>
          </a:xfrm>
          <a:prstGeom prst="rect">
            <a:avLst/>
          </a:prstGeom>
        </p:spPr>
      </p:pic>
      <p:pic>
        <p:nvPicPr>
          <p:cNvPr id="22"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01200" y="952500"/>
            <a:ext cx="3431540" cy="4443730"/>
          </a:xfrm>
          <a:prstGeom prst="rect">
            <a:avLst/>
          </a:prstGeom>
        </p:spPr>
      </p:pic>
      <p:grpSp>
        <p:nvGrpSpPr>
          <p:cNvPr id="36" name="Group 35"/>
          <p:cNvGrpSpPr/>
          <p:nvPr/>
        </p:nvGrpSpPr>
        <p:grpSpPr>
          <a:xfrm>
            <a:off x="100965" y="222250"/>
            <a:ext cx="4832350" cy="1854200"/>
            <a:chOff x="15639" y="8750"/>
            <a:chExt cx="7610" cy="2920"/>
          </a:xfrm>
        </p:grpSpPr>
        <p:pic>
          <p:nvPicPr>
            <p:cNvPr id="32"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39" y="8750"/>
              <a:ext cx="7610" cy="2920"/>
            </a:xfrm>
            <a:prstGeom prst="rect">
              <a:avLst/>
            </a:prstGeom>
          </p:spPr>
        </p:pic>
        <p:pic>
          <p:nvPicPr>
            <p:cNvPr id="30" name="Picture 29"/>
            <p:cNvPicPr>
              <a:picLocks noChangeAspect="1"/>
            </p:cNvPicPr>
            <p:nvPr/>
          </p:nvPicPr>
          <p:blipFill>
            <a:blip r:embed="rId12"/>
            <a:stretch>
              <a:fillRect/>
            </a:stretch>
          </p:blipFill>
          <p:spPr>
            <a:xfrm>
              <a:off x="16920" y="9060"/>
              <a:ext cx="5490" cy="1950"/>
            </a:xfrm>
            <a:prstGeom prst="rect">
              <a:avLst/>
            </a:prstGeom>
          </p:spPr>
        </p:pic>
      </p:grpSp>
      <p:pic>
        <p:nvPicPr>
          <p:cNvPr id="5" name="Picture 4"/>
          <p:cNvPicPr>
            <a:picLocks noChangeAspect="1"/>
          </p:cNvPicPr>
          <p:nvPr/>
        </p:nvPicPr>
        <p:blipFill>
          <a:blip r:embed="rId13"/>
          <a:stretch>
            <a:fillRect/>
          </a:stretch>
        </p:blipFill>
        <p:spPr>
          <a:xfrm>
            <a:off x="1828800" y="3009900"/>
            <a:ext cx="7343775" cy="2886075"/>
          </a:xfrm>
          <a:prstGeom prst="rect">
            <a:avLst/>
          </a:prstGeom>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4000" y="6134100"/>
            <a:ext cx="3949065" cy="2606675"/>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563523" y="418842"/>
            <a:ext cx="41148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 0 L 0.216667 0.407407 " pathEditMode="relative" ptsTypes="">
                                      <p:cBhvr>
                                        <p:cTn id="13"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7" name="Group 7"/>
          <p:cNvGrpSpPr/>
          <p:nvPr/>
        </p:nvGrpSpPr>
        <p:grpSpPr>
          <a:xfrm>
            <a:off x="2484755" y="404495"/>
            <a:ext cx="13851255" cy="1239520"/>
            <a:chOff x="0" y="0"/>
            <a:chExt cx="13128572" cy="3510408"/>
          </a:xfrm>
        </p:grpSpPr>
        <p:sp>
          <p:nvSpPr>
            <p:cNvPr id="8" name="Freeform 8"/>
            <p:cNvSpPr/>
            <p:nvPr/>
          </p:nvSpPr>
          <p:spPr>
            <a:xfrm>
              <a:off x="-1" y="0"/>
              <a:ext cx="13136232" cy="3510408"/>
            </a:xfrm>
            <a:custGeom>
              <a:avLst/>
              <a:gdLst/>
              <a:ahLst/>
              <a:cxnLst/>
              <a:rect l="l" t="t" r="r" b="b"/>
              <a:pathLst>
                <a:path w="13136232" h="3510408">
                  <a:moveTo>
                    <a:pt x="12629792" y="3493489"/>
                  </a:moveTo>
                  <a:cubicBezTo>
                    <a:pt x="12629792" y="3493489"/>
                    <a:pt x="12392796" y="3483520"/>
                    <a:pt x="12030657" y="3496964"/>
                  </a:cubicBezTo>
                  <a:cubicBezTo>
                    <a:pt x="11668519" y="3510408"/>
                    <a:pt x="490924" y="3510408"/>
                    <a:pt x="490924" y="3510408"/>
                  </a:cubicBezTo>
                  <a:cubicBezTo>
                    <a:pt x="245502" y="3510408"/>
                    <a:pt x="32509" y="3413140"/>
                    <a:pt x="31032" y="3253026"/>
                  </a:cubicBezTo>
                  <a:cubicBezTo>
                    <a:pt x="31032" y="3253026"/>
                    <a:pt x="0" y="195048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2583244" y="0"/>
                    <a:pt x="12583244" y="0"/>
                  </a:cubicBezTo>
                  <a:cubicBezTo>
                    <a:pt x="12895144" y="0"/>
                    <a:pt x="13128573" y="101069"/>
                    <a:pt x="13120715" y="303616"/>
                  </a:cubicBezTo>
                  <a:cubicBezTo>
                    <a:pt x="13120715" y="303616"/>
                    <a:pt x="13118720" y="1831002"/>
                    <a:pt x="13127476" y="2553439"/>
                  </a:cubicBezTo>
                  <a:cubicBezTo>
                    <a:pt x="13136232" y="2846740"/>
                    <a:pt x="13089683" y="3179812"/>
                    <a:pt x="13089683" y="3179812"/>
                  </a:cubicBezTo>
                  <a:cubicBezTo>
                    <a:pt x="13086718" y="3359837"/>
                    <a:pt x="12875214" y="3493489"/>
                    <a:pt x="12629792" y="3493489"/>
                  </a:cubicBezTo>
                  <a:close/>
                </a:path>
              </a:pathLst>
            </a:custGeom>
            <a:solidFill>
              <a:srgbClr val="FFFEFE"/>
            </a:solidFill>
          </p:spPr>
        </p:sp>
      </p:gr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97473">
            <a:off x="16039748" y="1073014"/>
            <a:ext cx="1101434" cy="1079405"/>
          </a:xfrm>
          <a:prstGeom prst="rect">
            <a:avLst/>
          </a:prstGeom>
        </p:spPr>
      </p:pic>
      <p:sp>
        <p:nvSpPr>
          <p:cNvPr id="4" name="AutoShape 4"/>
          <p:cNvSpPr/>
          <p:nvPr/>
        </p:nvSpPr>
        <p:spPr>
          <a:xfrm flipH="1">
            <a:off x="-95250" y="0"/>
            <a:ext cx="1000125" cy="10287000"/>
          </a:xfrm>
          <a:prstGeom prst="rect">
            <a:avLst/>
          </a:prstGeom>
          <a:solidFill>
            <a:srgbClr val="FDF5B6"/>
          </a:solidFill>
        </p:spPr>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59455">
            <a:off x="3028425" y="273530"/>
            <a:ext cx="2058223" cy="477318"/>
          </a:xfrm>
          <a:prstGeom prst="rect">
            <a:avLst/>
          </a:prstGeom>
        </p:spPr>
      </p:pic>
      <p:sp>
        <p:nvSpPr>
          <p:cNvPr id="2" name="Text Box 1"/>
          <p:cNvSpPr txBox="1"/>
          <p:nvPr/>
        </p:nvSpPr>
        <p:spPr>
          <a:xfrm>
            <a:off x="990600" y="2095500"/>
            <a:ext cx="16765905" cy="7847330"/>
          </a:xfrm>
          <a:prstGeom prst="rect">
            <a:avLst/>
          </a:prstGeom>
          <a:noFill/>
        </p:spPr>
        <p:txBody>
          <a:bodyPr wrap="square" rtlCol="0" anchor="t">
            <a:spAutoFit/>
          </a:bodyPr>
          <a:lstStyle/>
          <a:p>
            <a:pPr algn="just">
              <a:lnSpc>
                <a:spcPct val="120000"/>
              </a:lnSpc>
            </a:pPr>
            <a:r>
              <a:rPr lang="en-GB" altLang="en-US" sz="3000" b="1">
                <a:latin typeface="Tahoma" panose="020B0604030504040204" charset="0"/>
                <a:cs typeface="Tahoma" panose="020B0604030504040204" charset="0"/>
              </a:rPr>
              <a:t>         Trong cuộc chiến tranh xâm lược Việt Nam, để diệt sạch cỏ cây trên đường chuyển quân của bộ đội ta, máy bay Mĩ đã rải hơn 72 triệu lít thuốc diệt cỏ, trong đó có 42 triệu lít chất độc màu da cam xuống hơn 20% diện tích miền Nam nước ta. Thuốc diệt cỏ mang toàn tên những màu sắc đẹp của cầu vồng : xanh, hồng, tía, da cam,…</a:t>
            </a:r>
          </a:p>
          <a:p>
            <a:pPr algn="just">
              <a:lnSpc>
                <a:spcPct val="120000"/>
              </a:lnSpc>
            </a:pPr>
            <a:r>
              <a:rPr lang="en-GB" altLang="en-US" sz="3000" b="1">
                <a:latin typeface="Tahoma" panose="020B0604030504040204" charset="0"/>
                <a:cs typeface="Tahoma" panose="020B0604030504040204" charset="0"/>
                <a:sym typeface="+mn-ea"/>
              </a:rPr>
              <a:t>         </a:t>
            </a:r>
            <a:r>
              <a:rPr lang="en-GB" altLang="en-US" sz="3000" b="1">
                <a:latin typeface="Tahoma" panose="020B0604030504040204" charset="0"/>
                <a:cs typeface="Tahoma" panose="020B0604030504040204" charset="0"/>
              </a:rPr>
              <a:t>Bom đạn và thuốc diệt cỏ đã phá huỷ hơn 2 triệu héc ta rừng, làm xói mòn và khô cằn đất, diệt chủng nhiều loài muông thú, gây thảm hoạ môi trường vô cùng khốc liệt.</a:t>
            </a:r>
          </a:p>
          <a:p>
            <a:pPr algn="just">
              <a:lnSpc>
                <a:spcPct val="120000"/>
              </a:lnSpc>
            </a:pPr>
            <a:r>
              <a:rPr lang="en-GB" altLang="en-US" sz="3000" b="1">
                <a:latin typeface="Tahoma" panose="020B0604030504040204" charset="0"/>
                <a:cs typeface="Tahoma" panose="020B0604030504040204" charset="0"/>
                <a:sym typeface="+mn-ea"/>
              </a:rPr>
              <a:t>         </a:t>
            </a:r>
            <a:r>
              <a:rPr lang="en-GB" altLang="en-US" sz="3000" b="1">
                <a:latin typeface="Tahoma" panose="020B0604030504040204" charset="0"/>
                <a:cs typeface="Tahoma" panose="020B0604030504040204" charset="0"/>
              </a:rPr>
              <a:t>Nhưng hậu quả nặng nề nhất mà chất độc màu da cam gây ra là hậu quả đối với con người. Sau hơn 30 năm, chất độc này vẫn còn trong đất, trong thức ăn và trong chính cơ thể con người, gây ra những bệnh nguy hiểm cho người nhiễm độc và con cái họ, như ung thư, nứt cột sống, thần kinh, tiểu đường, sinh quái thai, dị tật bẩm sinh,… Ước tính cả nước hiện có khoảng 70 000 người lớn và từ 200 000 đến 300 000 trẻ em là nạn nhân của chất độc màu da cam. Đó là chưa kể nhiều em bé mất từ trong bụng mẹ hoặc mất ngay lúc mới sinh, chưa kịp sống trọn một giờ bên cha mẹ, anh em mình.</a:t>
            </a:r>
          </a:p>
          <a:p>
            <a:pPr algn="just">
              <a:lnSpc>
                <a:spcPct val="120000"/>
              </a:lnSpc>
            </a:pPr>
            <a:r>
              <a:rPr lang="en-GB" altLang="en-US" sz="3000" b="1">
                <a:latin typeface="Tahoma" panose="020B0604030504040204" charset="0"/>
                <a:cs typeface="Tahoma" panose="020B0604030504040204" charset="0"/>
              </a:rPr>
              <a:t>                                                                                 Theo tạp chí TIA SÁNG</a:t>
            </a:r>
          </a:p>
        </p:txBody>
      </p:sp>
      <p:sp>
        <p:nvSpPr>
          <p:cNvPr id="5" name="TextBox 12"/>
          <p:cNvSpPr txBox="1"/>
          <p:nvPr/>
        </p:nvSpPr>
        <p:spPr>
          <a:xfrm>
            <a:off x="4114800" y="571500"/>
            <a:ext cx="11232515" cy="903605"/>
          </a:xfrm>
          <a:prstGeom prst="rect">
            <a:avLst/>
          </a:prstGeom>
        </p:spPr>
        <p:txBody>
          <a:bodyPr wrap="square" lIns="0" tIns="0" rIns="0" bIns="0" rtlCol="0" anchor="t">
            <a:spAutoFit/>
          </a:bodyPr>
          <a:lstStyle/>
          <a:p>
            <a:pPr marL="0" lvl="0" indent="0" algn="ctr">
              <a:lnSpc>
                <a:spcPts val="7050"/>
              </a:lnSpc>
              <a:spcBef>
                <a:spcPct val="0"/>
              </a:spcBef>
            </a:pPr>
            <a:r>
              <a:rPr lang="en-GB" altLang="en-US" sz="4800" b="1">
                <a:solidFill>
                  <a:srgbClr val="FF0000"/>
                </a:solidFill>
                <a:latin typeface="Tahoma" panose="020B0604030504040204" charset="0"/>
                <a:cs typeface="Tahoma" panose="020B0604030504040204" charset="0"/>
              </a:rPr>
              <a:t>Thần Chết mang tên 7 sắc cầu vồng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923270" y="1028700"/>
            <a:ext cx="16441461" cy="8361330"/>
            <a:chOff x="0" y="0"/>
            <a:chExt cx="3739902" cy="1901933"/>
          </a:xfrm>
        </p:grpSpPr>
        <p:sp>
          <p:nvSpPr>
            <p:cNvPr id="3" name="Freeform 3"/>
            <p:cNvSpPr/>
            <p:nvPr/>
          </p:nvSpPr>
          <p:spPr>
            <a:xfrm>
              <a:off x="0" y="-1270"/>
              <a:ext cx="3741172"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16" name="Group 15">
            <a:extLst>
              <a:ext uri="{FF2B5EF4-FFF2-40B4-BE49-F238E27FC236}">
                <a16:creationId xmlns:a16="http://schemas.microsoft.com/office/drawing/2014/main" id="{CDE95816-838A-4533-A05E-984500F066D5}"/>
              </a:ext>
            </a:extLst>
          </p:cNvPr>
          <p:cNvGrpSpPr/>
          <p:nvPr/>
        </p:nvGrpSpPr>
        <p:grpSpPr>
          <a:xfrm>
            <a:off x="1868059" y="3375845"/>
            <a:ext cx="4267751" cy="4747132"/>
            <a:chOff x="1868059" y="3375845"/>
            <a:chExt cx="4267751" cy="4747132"/>
          </a:xfrm>
        </p:grpSpPr>
        <p:grpSp>
          <p:nvGrpSpPr>
            <p:cNvPr id="6" name="Group 6"/>
            <p:cNvGrpSpPr>
              <a:grpSpLocks noChangeAspect="1"/>
            </p:cNvGrpSpPr>
            <p:nvPr/>
          </p:nvGrpSpPr>
          <p:grpSpPr>
            <a:xfrm>
              <a:off x="1868059" y="3375845"/>
              <a:ext cx="4267751" cy="4747132"/>
              <a:chOff x="687070" y="247650"/>
              <a:chExt cx="11148060" cy="12400280"/>
            </a:xfrm>
            <a:blipFill rotWithShape="1">
              <a:blip r:embed="rId2"/>
              <a:stretch>
                <a:fillRect/>
              </a:stretch>
            </a:blipFill>
          </p:grpSpPr>
          <p:sp>
            <p:nvSpPr>
              <p:cNvPr id="7" name="Freeform 7"/>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grpFill/>
            </p:spPr>
          </p:sp>
        </p:grpSp>
        <p:grpSp>
          <p:nvGrpSpPr>
            <p:cNvPr id="10" name="Group 10"/>
            <p:cNvGrpSpPr/>
            <p:nvPr/>
          </p:nvGrpSpPr>
          <p:grpSpPr>
            <a:xfrm rot="-1499027">
              <a:off x="2286243" y="3510235"/>
              <a:ext cx="1745466" cy="589293"/>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grpSp>
        <p:nvGrpSpPr>
          <p:cNvPr id="20" name="Group 19">
            <a:extLst>
              <a:ext uri="{FF2B5EF4-FFF2-40B4-BE49-F238E27FC236}">
                <a16:creationId xmlns:a16="http://schemas.microsoft.com/office/drawing/2014/main" id="{A77F7849-3A16-4864-9913-83E7F8AF314F}"/>
              </a:ext>
            </a:extLst>
          </p:cNvPr>
          <p:cNvGrpSpPr/>
          <p:nvPr/>
        </p:nvGrpSpPr>
        <p:grpSpPr>
          <a:xfrm>
            <a:off x="6782405" y="4005535"/>
            <a:ext cx="4723190" cy="4919390"/>
            <a:chOff x="6782405" y="4005535"/>
            <a:chExt cx="4723190" cy="4919390"/>
          </a:xfrm>
        </p:grpSpPr>
        <p:grpSp>
          <p:nvGrpSpPr>
            <p:cNvPr id="4" name="Group 4"/>
            <p:cNvGrpSpPr>
              <a:grpSpLocks noChangeAspect="1"/>
            </p:cNvGrpSpPr>
            <p:nvPr/>
          </p:nvGrpSpPr>
          <p:grpSpPr>
            <a:xfrm>
              <a:off x="6782405" y="4311056"/>
              <a:ext cx="4723190" cy="4613869"/>
              <a:chOff x="0" y="0"/>
              <a:chExt cx="4828540" cy="4716780"/>
            </a:xfrm>
            <a:blipFill rotWithShape="1">
              <a:blip r:embed="rId3"/>
              <a:stretch>
                <a:fillRect/>
              </a:stretch>
            </a:blipFill>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p:spPr>
          </p:sp>
        </p:grpSp>
        <p:grpSp>
          <p:nvGrpSpPr>
            <p:cNvPr id="12" name="Group 12"/>
            <p:cNvGrpSpPr/>
            <p:nvPr/>
          </p:nvGrpSpPr>
          <p:grpSpPr>
            <a:xfrm rot="119374">
              <a:off x="8220318" y="4005535"/>
              <a:ext cx="1745466" cy="589293"/>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grpSp>
        <p:nvGrpSpPr>
          <p:cNvPr id="21" name="Group 20">
            <a:extLst>
              <a:ext uri="{FF2B5EF4-FFF2-40B4-BE49-F238E27FC236}">
                <a16:creationId xmlns:a16="http://schemas.microsoft.com/office/drawing/2014/main" id="{07E9027F-6EF2-4C32-B0EB-8F7C54533FA8}"/>
              </a:ext>
            </a:extLst>
          </p:cNvPr>
          <p:cNvGrpSpPr/>
          <p:nvPr/>
        </p:nvGrpSpPr>
        <p:grpSpPr>
          <a:xfrm>
            <a:off x="11782425" y="3223260"/>
            <a:ext cx="5385435" cy="5385435"/>
            <a:chOff x="11782425" y="3223260"/>
            <a:chExt cx="5385435" cy="5385435"/>
          </a:xfrm>
        </p:grpSpPr>
        <p:grpSp>
          <p:nvGrpSpPr>
            <p:cNvPr id="8" name="Group 8"/>
            <p:cNvGrpSpPr>
              <a:grpSpLocks noChangeAspect="1"/>
            </p:cNvGrpSpPr>
            <p:nvPr/>
          </p:nvGrpSpPr>
          <p:grpSpPr>
            <a:xfrm>
              <a:off x="11782425" y="3223260"/>
              <a:ext cx="5385435" cy="5385435"/>
              <a:chOff x="0" y="0"/>
              <a:chExt cx="12700000" cy="12700000"/>
            </a:xfrm>
            <a:blipFill rotWithShape="1">
              <a:blip r:embed="rId4"/>
              <a:stretch>
                <a:fillRect/>
              </a:stretch>
            </a:blipFill>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grpFill/>
            </p:spPr>
          </p:sp>
        </p:grpSp>
        <p:grpSp>
          <p:nvGrpSpPr>
            <p:cNvPr id="14" name="Group 14"/>
            <p:cNvGrpSpPr/>
            <p:nvPr/>
          </p:nvGrpSpPr>
          <p:grpSpPr>
            <a:xfrm rot="884130">
              <a:off x="14149336" y="3355999"/>
              <a:ext cx="1745466" cy="589293"/>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88302" y="198850"/>
            <a:ext cx="2402117" cy="1491070"/>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37182">
            <a:off x="14742592" y="8133903"/>
            <a:ext cx="3508956" cy="1103726"/>
          </a:xfrm>
          <a:prstGeom prst="rect">
            <a:avLst/>
          </a:prstGeom>
        </p:spPr>
      </p:pic>
      <p:pic>
        <p:nvPicPr>
          <p:cNvPr id="19" name="Picture 18"/>
          <p:cNvPicPr>
            <a:picLocks noChangeAspect="1"/>
          </p:cNvPicPr>
          <p:nvPr/>
        </p:nvPicPr>
        <p:blipFill>
          <a:blip r:embed="rId9"/>
          <a:stretch>
            <a:fillRect/>
          </a:stretch>
        </p:blipFill>
        <p:spPr>
          <a:xfrm>
            <a:off x="3048000" y="1790700"/>
            <a:ext cx="13115925" cy="1133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743436" y="471497"/>
            <a:ext cx="14932072"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6103" y="6948730"/>
            <a:ext cx="2486174" cy="260953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97570">
            <a:off x="15504075" y="3159248"/>
            <a:ext cx="2487924" cy="245626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768">
            <a:off x="882324" y="734055"/>
            <a:ext cx="1313732" cy="2656444"/>
          </a:xfrm>
          <a:prstGeom prst="rect">
            <a:avLst/>
          </a:prstGeom>
        </p:spPr>
      </p:pic>
      <p:sp>
        <p:nvSpPr>
          <p:cNvPr id="6" name="TextBox 6"/>
          <p:cNvSpPr txBox="1"/>
          <p:nvPr/>
        </p:nvSpPr>
        <p:spPr>
          <a:xfrm>
            <a:off x="3429000" y="952500"/>
            <a:ext cx="11865414" cy="1477328"/>
          </a:xfrm>
          <a:prstGeom prst="rect">
            <a:avLst/>
          </a:prstGeom>
        </p:spPr>
        <p:txBody>
          <a:bodyPr wrap="square" lIns="0" tIns="0" rIns="0" bIns="0" rtlCol="0" anchor="t">
            <a:spAutoFit/>
          </a:bodyPr>
          <a:lstStyle/>
          <a:p>
            <a:pPr marL="914400" indent="-914400" algn="ctr">
              <a:lnSpc>
                <a:spcPct val="100000"/>
              </a:lnSpc>
              <a:buAutoNum type="alphaLcParenR"/>
            </a:pPr>
            <a:r>
              <a:rPr lang="en-US" sz="4800" b="1">
                <a:solidFill>
                  <a:srgbClr val="002060"/>
                </a:solidFill>
                <a:effectLst>
                  <a:outerShdw blurRad="38100" dist="38100" dir="2700000" algn="tl">
                    <a:srgbClr val="000000">
                      <a:alpha val="43137"/>
                    </a:srgbClr>
                  </a:outerShdw>
                </a:effectLst>
                <a:latin typeface="Tahoma" panose="020B0604030504040204" charset="0"/>
                <a:cs typeface="Tahoma" panose="020B0604030504040204" charset="0"/>
              </a:rPr>
              <a:t>Chất độc màu da cam gây ra </a:t>
            </a:r>
          </a:p>
          <a:p>
            <a:pPr algn="ctr">
              <a:lnSpc>
                <a:spcPct val="100000"/>
              </a:lnSpc>
            </a:pPr>
            <a:r>
              <a:rPr lang="en-US" sz="4800" b="1">
                <a:solidFill>
                  <a:srgbClr val="002060"/>
                </a:solidFill>
                <a:effectLst>
                  <a:outerShdw blurRad="38100" dist="38100" dir="2700000" algn="tl">
                    <a:srgbClr val="000000">
                      <a:alpha val="43137"/>
                    </a:srgbClr>
                  </a:outerShdw>
                </a:effectLst>
                <a:latin typeface="Tahoma" panose="020B0604030504040204" charset="0"/>
                <a:cs typeface="Tahoma" panose="020B0604030504040204" charset="0"/>
              </a:rPr>
              <a:t>những hậu quả gì đối với con người ?</a:t>
            </a:r>
          </a:p>
        </p:txBody>
      </p:sp>
      <p:grpSp>
        <p:nvGrpSpPr>
          <p:cNvPr id="7" name="Group 7"/>
          <p:cNvGrpSpPr>
            <a:grpSpLocks noChangeAspect="1"/>
          </p:cNvGrpSpPr>
          <p:nvPr/>
        </p:nvGrpSpPr>
        <p:grpSpPr>
          <a:xfrm>
            <a:off x="2487751" y="3398980"/>
            <a:ext cx="3776121" cy="3688720"/>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rotWithShape="1">
              <a:blip r:embed="rId10"/>
              <a:stretch>
                <a:fillRect l="-23212" t="26" r="-23301" b="-17"/>
              </a:stretch>
            </a:blipFill>
          </p:spPr>
        </p:sp>
      </p:grpSp>
      <p:grpSp>
        <p:nvGrpSpPr>
          <p:cNvPr id="9" name="Group 9"/>
          <p:cNvGrpSpPr>
            <a:grpSpLocks noChangeAspect="1"/>
          </p:cNvGrpSpPr>
          <p:nvPr/>
        </p:nvGrpSpPr>
        <p:grpSpPr>
          <a:xfrm>
            <a:off x="7081906" y="3398980"/>
            <a:ext cx="3776121" cy="3688720"/>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rotWithShape="1">
              <a:blip r:embed="rId11"/>
              <a:stretch>
                <a:fillRect l="-44328" t="26" r="-44417" b="-17"/>
              </a:stretch>
            </a:blipFill>
          </p:spPr>
        </p:sp>
      </p:grpSp>
      <p:grpSp>
        <p:nvGrpSpPr>
          <p:cNvPr id="11" name="Group 11"/>
          <p:cNvGrpSpPr>
            <a:grpSpLocks noChangeAspect="1"/>
          </p:cNvGrpSpPr>
          <p:nvPr/>
        </p:nvGrpSpPr>
        <p:grpSpPr>
          <a:xfrm>
            <a:off x="11697517" y="3398980"/>
            <a:ext cx="3776121" cy="3688720"/>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rotWithShape="1">
              <a:blip r:embed="rId12"/>
              <a:stretch>
                <a:fillRect l="-23212" t="26" r="-23301" b="-17"/>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2590838" y="1644190"/>
            <a:ext cx="13098704" cy="7427880"/>
            <a:chOff x="0" y="0"/>
            <a:chExt cx="2979532" cy="1689603"/>
          </a:xfrm>
        </p:grpSpPr>
        <p:sp>
          <p:nvSpPr>
            <p:cNvPr id="3" name="Freeform 3"/>
            <p:cNvSpPr/>
            <p:nvPr/>
          </p:nvSpPr>
          <p:spPr>
            <a:xfrm>
              <a:off x="0" y="-1270"/>
              <a:ext cx="2980802" cy="1688333"/>
            </a:xfrm>
            <a:custGeom>
              <a:avLst/>
              <a:gdLst/>
              <a:ahLst/>
              <a:cxnLst/>
              <a:rect l="l" t="t" r="r" b="b"/>
              <a:pathLst>
                <a:path w="2980802" h="1688333">
                  <a:moveTo>
                    <a:pt x="2969372" y="27940"/>
                  </a:moveTo>
                  <a:cubicBezTo>
                    <a:pt x="2960482" y="24130"/>
                    <a:pt x="2951593" y="21590"/>
                    <a:pt x="2942702" y="21590"/>
                  </a:cubicBezTo>
                  <a:cubicBezTo>
                    <a:pt x="2916032" y="20320"/>
                    <a:pt x="2871903" y="20320"/>
                    <a:pt x="2823672" y="17780"/>
                  </a:cubicBezTo>
                  <a:cubicBezTo>
                    <a:pt x="2713431" y="12700"/>
                    <a:pt x="2605486" y="6350"/>
                    <a:pt x="2495244" y="3810"/>
                  </a:cubicBezTo>
                  <a:cubicBezTo>
                    <a:pt x="2405673" y="1270"/>
                    <a:pt x="2318398" y="3810"/>
                    <a:pt x="2228827" y="2540"/>
                  </a:cubicBezTo>
                  <a:cubicBezTo>
                    <a:pt x="2189783" y="2540"/>
                    <a:pt x="2150739" y="0"/>
                    <a:pt x="2111696" y="2540"/>
                  </a:cubicBezTo>
                  <a:cubicBezTo>
                    <a:pt x="2017531" y="10160"/>
                    <a:pt x="1923366" y="11430"/>
                    <a:pt x="1826905" y="8890"/>
                  </a:cubicBezTo>
                  <a:cubicBezTo>
                    <a:pt x="1778674" y="7620"/>
                    <a:pt x="1730443" y="7620"/>
                    <a:pt x="1682213" y="7620"/>
                  </a:cubicBezTo>
                  <a:cubicBezTo>
                    <a:pt x="1594938" y="7620"/>
                    <a:pt x="1507663" y="7620"/>
                    <a:pt x="1420389" y="6350"/>
                  </a:cubicBezTo>
                  <a:cubicBezTo>
                    <a:pt x="1328521" y="5080"/>
                    <a:pt x="423621" y="2540"/>
                    <a:pt x="334050" y="1270"/>
                  </a:cubicBezTo>
                  <a:cubicBezTo>
                    <a:pt x="260555" y="0"/>
                    <a:pt x="189358" y="1270"/>
                    <a:pt x="115863" y="1270"/>
                  </a:cubicBezTo>
                  <a:cubicBezTo>
                    <a:pt x="65336" y="1270"/>
                    <a:pt x="33020" y="3810"/>
                    <a:pt x="5080" y="5080"/>
                  </a:cubicBezTo>
                  <a:cubicBezTo>
                    <a:pt x="3810" y="5080"/>
                    <a:pt x="2540" y="7620"/>
                    <a:pt x="0" y="8890"/>
                  </a:cubicBezTo>
                  <a:cubicBezTo>
                    <a:pt x="1270" y="21590"/>
                    <a:pt x="3810" y="34290"/>
                    <a:pt x="5080" y="46990"/>
                  </a:cubicBezTo>
                  <a:cubicBezTo>
                    <a:pt x="15240" y="117455"/>
                    <a:pt x="16510" y="188936"/>
                    <a:pt x="17780" y="259163"/>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113566" y="1661663"/>
                    <a:pt x="200841" y="1665473"/>
                    <a:pt x="288116" y="1670553"/>
                  </a:cubicBezTo>
                  <a:cubicBezTo>
                    <a:pt x="336346" y="1673093"/>
                    <a:pt x="384577" y="1678173"/>
                    <a:pt x="432808" y="1679443"/>
                  </a:cubicBezTo>
                  <a:cubicBezTo>
                    <a:pt x="513192" y="1681983"/>
                    <a:pt x="1408905" y="1683253"/>
                    <a:pt x="1489290" y="1684523"/>
                  </a:cubicBezTo>
                  <a:cubicBezTo>
                    <a:pt x="1500773" y="1684523"/>
                    <a:pt x="1512257" y="1684523"/>
                    <a:pt x="1523740" y="1684523"/>
                  </a:cubicBezTo>
                  <a:cubicBezTo>
                    <a:pt x="1578861" y="1684523"/>
                    <a:pt x="1636278" y="1683253"/>
                    <a:pt x="1691399" y="1683253"/>
                  </a:cubicBezTo>
                  <a:cubicBezTo>
                    <a:pt x="1755707" y="1683253"/>
                    <a:pt x="1817718" y="1684523"/>
                    <a:pt x="1882025" y="1684523"/>
                  </a:cubicBezTo>
                  <a:cubicBezTo>
                    <a:pt x="1976190" y="1684523"/>
                    <a:pt x="2072652" y="1684523"/>
                    <a:pt x="2166816" y="1684523"/>
                  </a:cubicBezTo>
                  <a:cubicBezTo>
                    <a:pt x="2254091" y="1684523"/>
                    <a:pt x="2341365" y="1685793"/>
                    <a:pt x="2428640" y="1687063"/>
                  </a:cubicBezTo>
                  <a:cubicBezTo>
                    <a:pt x="2467684" y="1687063"/>
                    <a:pt x="2509025" y="1688333"/>
                    <a:pt x="2548068" y="1688333"/>
                  </a:cubicBezTo>
                  <a:cubicBezTo>
                    <a:pt x="2674387" y="1687063"/>
                    <a:pt x="2798409" y="1680713"/>
                    <a:pt x="2919842" y="1680713"/>
                  </a:cubicBezTo>
                  <a:cubicBezTo>
                    <a:pt x="2923652" y="1680713"/>
                    <a:pt x="2928732" y="1678173"/>
                    <a:pt x="2932542" y="1675633"/>
                  </a:cubicBezTo>
                  <a:cubicBezTo>
                    <a:pt x="2937622" y="1671823"/>
                    <a:pt x="2940162" y="1665473"/>
                    <a:pt x="2942702" y="1662933"/>
                  </a:cubicBezTo>
                  <a:cubicBezTo>
                    <a:pt x="2943972" y="1608532"/>
                    <a:pt x="2945242" y="1555862"/>
                    <a:pt x="2946512" y="1503191"/>
                  </a:cubicBezTo>
                  <a:cubicBezTo>
                    <a:pt x="2947782" y="1421677"/>
                    <a:pt x="2957942" y="639144"/>
                    <a:pt x="2959212" y="557630"/>
                  </a:cubicBezTo>
                  <a:cubicBezTo>
                    <a:pt x="2959212" y="508721"/>
                    <a:pt x="2960482" y="459813"/>
                    <a:pt x="2961752" y="410905"/>
                  </a:cubicBezTo>
                  <a:cubicBezTo>
                    <a:pt x="2963022" y="358234"/>
                    <a:pt x="2964292" y="305564"/>
                    <a:pt x="2966832" y="252893"/>
                  </a:cubicBezTo>
                  <a:cubicBezTo>
                    <a:pt x="2968102" y="221542"/>
                    <a:pt x="2968102" y="188936"/>
                    <a:pt x="2973182" y="157585"/>
                  </a:cubicBezTo>
                  <a:cubicBezTo>
                    <a:pt x="2978262" y="119963"/>
                    <a:pt x="2980802" y="83595"/>
                    <a:pt x="2979532" y="44450"/>
                  </a:cubicBezTo>
                  <a:cubicBezTo>
                    <a:pt x="2979532" y="38100"/>
                    <a:pt x="2975722" y="30480"/>
                    <a:pt x="2969372" y="27940"/>
                  </a:cubicBezTo>
                  <a:close/>
                </a:path>
              </a:pathLst>
            </a:custGeom>
            <a:solidFill>
              <a:srgbClr val="FFF9ED"/>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380424">
            <a:off x="2437314" y="6963341"/>
            <a:ext cx="1166687" cy="3431433"/>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80534">
            <a:off x="13894338" y="2577934"/>
            <a:ext cx="2348424" cy="768575"/>
          </a:xfrm>
          <a:prstGeom prst="rect">
            <a:avLst/>
          </a:prstGeom>
        </p:spPr>
      </p:pic>
      <p:sp>
        <p:nvSpPr>
          <p:cNvPr id="11" name="TextBox 11"/>
          <p:cNvSpPr txBox="1"/>
          <p:nvPr/>
        </p:nvSpPr>
        <p:spPr>
          <a:xfrm>
            <a:off x="3096260" y="1485900"/>
            <a:ext cx="12092940" cy="4046855"/>
          </a:xfrm>
          <a:prstGeom prst="rect">
            <a:avLst/>
          </a:prstGeom>
        </p:spPr>
        <p:txBody>
          <a:bodyPr wrap="square" lIns="0" tIns="0" rIns="0" bIns="0" rtlCol="0" anchor="t">
            <a:spAutoFit/>
            <a:scene3d>
              <a:camera prst="orthographicFront"/>
              <a:lightRig rig="threePt" dir="t"/>
            </a:scene3d>
          </a:bodyPr>
          <a:lstStyle/>
          <a:p>
            <a:pPr algn="ctr">
              <a:spcBef>
                <a:spcPct val="50000"/>
              </a:spcBef>
            </a:pPr>
            <a:endParaRPr sz="4400" i="1" dirty="0">
              <a:ln/>
              <a:solidFill>
                <a:schemeClr val="tx1"/>
              </a:solidFill>
              <a:effectLst>
                <a:outerShdw blurRad="38100" dist="19050" dir="2700000" algn="tl" rotWithShape="0">
                  <a:schemeClr val="dk1">
                    <a:alpha val="40000"/>
                  </a:schemeClr>
                </a:outerShdw>
              </a:effectLst>
              <a:latin typeface="Arial" panose="020B0604020202020204" pitchFamily="34" charset="0"/>
              <a:sym typeface="+mn-ea"/>
            </a:endParaRPr>
          </a:p>
          <a:p>
            <a:pPr algn="ctr">
              <a:spcBef>
                <a:spcPct val="50000"/>
              </a:spcBef>
            </a:pPr>
            <a:r>
              <a:rPr lang="en-GB" altLang="en-US" sz="6600" b="1" i="1" dirty="0">
                <a:ln/>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Mời các em cùng xem clip: </a:t>
            </a:r>
          </a:p>
          <a:p>
            <a:pPr algn="ctr">
              <a:spcBef>
                <a:spcPct val="50000"/>
              </a:spcBef>
            </a:pPr>
            <a:r>
              <a:rPr lang="en-GB" altLang="en-US" sz="4000">
                <a:sym typeface="+mn-ea"/>
              </a:rPr>
              <a:t>https://www.youtube.com/watch?v=CUOH-lNkpIE</a:t>
            </a:r>
            <a:endParaRPr lang="en-GB" altLang="en-US" sz="4000"/>
          </a:p>
          <a:p>
            <a:pPr algn="ctr">
              <a:spcBef>
                <a:spcPct val="50000"/>
              </a:spcBef>
            </a:pPr>
            <a:endParaRPr lang="en-GB" altLang="en-US" sz="4000" i="1" dirty="0">
              <a:ln/>
              <a:solidFill>
                <a:schemeClr val="tx1"/>
              </a:solidFill>
              <a:effectLst>
                <a:outerShdw blurRad="38100" dist="19050" dir="2700000" algn="tl" rotWithShape="0">
                  <a:schemeClr val="dk1">
                    <a:alpha val="40000"/>
                  </a:schemeClr>
                </a:outerShdw>
              </a:effectLst>
              <a:latin typeface="Arial" panose="020B0604020202020204" pitchFamily="34" charset="0"/>
              <a:sym typeface="+mn-ea"/>
            </a:endParaRPr>
          </a:p>
        </p:txBody>
      </p:sp>
      <p:pic>
        <p:nvPicPr>
          <p:cNvPr id="15" name="Picture 4"/>
          <p:cNvPicPr>
            <a:picLocks noChangeAspect="1"/>
          </p:cNvPicPr>
          <p:nvPr/>
        </p:nvPicPr>
        <p:blipFill>
          <a:blip r:embed="rId7"/>
          <a:srcRect/>
          <a:stretch>
            <a:fillRect/>
          </a:stretch>
        </p:blipFill>
        <p:spPr>
          <a:xfrm>
            <a:off x="5410200" y="4966970"/>
            <a:ext cx="7964805" cy="36868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638701" y="471497"/>
            <a:ext cx="14932072" cy="9344006"/>
          </a:xfrm>
          <a:prstGeom prst="rect">
            <a:avLst/>
          </a:prstGeom>
        </p:spPr>
      </p:pic>
      <p:grpSp>
        <p:nvGrpSpPr>
          <p:cNvPr id="3" name="Group 3"/>
          <p:cNvGrpSpPr>
            <a:grpSpLocks noChangeAspect="1"/>
          </p:cNvGrpSpPr>
          <p:nvPr/>
        </p:nvGrpSpPr>
        <p:grpSpPr>
          <a:xfrm rot="347990">
            <a:off x="11181129" y="2110425"/>
            <a:ext cx="5832950" cy="7429031"/>
            <a:chOff x="-25038" y="6707"/>
            <a:chExt cx="2552700" cy="3251200"/>
          </a:xfrm>
        </p:grpSpPr>
        <p:sp>
          <p:nvSpPr>
            <p:cNvPr id="4" name="Freeform 4"/>
            <p:cNvSpPr/>
            <p:nvPr/>
          </p:nvSpPr>
          <p:spPr>
            <a:xfrm>
              <a:off x="-25038" y="6707"/>
              <a:ext cx="2552700" cy="3251200"/>
            </a:xfrm>
            <a:custGeom>
              <a:avLst/>
              <a:gdLst/>
              <a:ahLst/>
              <a:cxnLst/>
              <a:rect l="l" t="t" r="r" b="b"/>
              <a:pathLst>
                <a:path w="2552700" h="3251200">
                  <a:moveTo>
                    <a:pt x="2551430" y="1300480"/>
                  </a:moveTo>
                  <a:cubicBezTo>
                    <a:pt x="2551430" y="881380"/>
                    <a:pt x="2548890" y="462280"/>
                    <a:pt x="2540000" y="44450"/>
                  </a:cubicBezTo>
                  <a:cubicBezTo>
                    <a:pt x="2358390" y="45720"/>
                    <a:pt x="2175510" y="39370"/>
                    <a:pt x="1993900" y="31750"/>
                  </a:cubicBezTo>
                  <a:cubicBezTo>
                    <a:pt x="1799590" y="22860"/>
                    <a:pt x="1606550" y="12700"/>
                    <a:pt x="1412240" y="7620"/>
                  </a:cubicBezTo>
                  <a:cubicBezTo>
                    <a:pt x="1217930" y="0"/>
                    <a:pt x="1024890" y="2540"/>
                    <a:pt x="830580" y="7620"/>
                  </a:cubicBezTo>
                  <a:cubicBezTo>
                    <a:pt x="553720" y="15240"/>
                    <a:pt x="276860" y="11430"/>
                    <a:pt x="0" y="8890"/>
                  </a:cubicBezTo>
                  <a:cubicBezTo>
                    <a:pt x="0" y="209550"/>
                    <a:pt x="1270" y="410210"/>
                    <a:pt x="2540" y="610870"/>
                  </a:cubicBezTo>
                  <a:cubicBezTo>
                    <a:pt x="5080" y="1122680"/>
                    <a:pt x="10160" y="1635760"/>
                    <a:pt x="11430" y="2147570"/>
                  </a:cubicBezTo>
                  <a:cubicBezTo>
                    <a:pt x="12700" y="2499360"/>
                    <a:pt x="12700" y="2852420"/>
                    <a:pt x="12700" y="3204210"/>
                  </a:cubicBezTo>
                  <a:cubicBezTo>
                    <a:pt x="158750" y="3205480"/>
                    <a:pt x="304800" y="3208020"/>
                    <a:pt x="450850" y="3213100"/>
                  </a:cubicBezTo>
                  <a:cubicBezTo>
                    <a:pt x="518160" y="3215640"/>
                    <a:pt x="584200" y="3218180"/>
                    <a:pt x="651510" y="3220720"/>
                  </a:cubicBezTo>
                  <a:cubicBezTo>
                    <a:pt x="845820" y="3220720"/>
                    <a:pt x="1038860" y="3235960"/>
                    <a:pt x="1233170" y="3243580"/>
                  </a:cubicBezTo>
                  <a:cubicBezTo>
                    <a:pt x="1442720" y="3251200"/>
                    <a:pt x="1653540" y="3239770"/>
                    <a:pt x="1863090" y="3230880"/>
                  </a:cubicBezTo>
                  <a:cubicBezTo>
                    <a:pt x="2092960" y="3220720"/>
                    <a:pt x="2322830" y="3208020"/>
                    <a:pt x="2552700" y="3205480"/>
                  </a:cubicBezTo>
                  <a:cubicBezTo>
                    <a:pt x="2550160" y="3079750"/>
                    <a:pt x="2546350" y="2954020"/>
                    <a:pt x="2547620" y="2828290"/>
                  </a:cubicBezTo>
                  <a:cubicBezTo>
                    <a:pt x="2548890" y="2319020"/>
                    <a:pt x="2551430" y="1809750"/>
                    <a:pt x="2551430" y="1300480"/>
                  </a:cubicBezTo>
                  <a:close/>
                </a:path>
              </a:pathLst>
            </a:custGeom>
            <a:blipFill rotWithShape="1">
              <a:blip r:embed="rId4"/>
              <a:stretch>
                <a:fillRect l="-28700" t="8" r="-61545" b="1"/>
              </a:stretch>
            </a:blipFill>
          </p:spPr>
        </p:sp>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6496">
            <a:off x="13459254" y="436307"/>
            <a:ext cx="1398283" cy="2095520"/>
          </a:xfrm>
          <a:prstGeom prst="rect">
            <a:avLst/>
          </a:prstGeom>
        </p:spPr>
      </p:pic>
      <p:sp>
        <p:nvSpPr>
          <p:cNvPr id="9" name="TextBox 8"/>
          <p:cNvSpPr txBox="1"/>
          <p:nvPr/>
        </p:nvSpPr>
        <p:spPr>
          <a:xfrm>
            <a:off x="2362200" y="1104900"/>
            <a:ext cx="8902065" cy="6155690"/>
          </a:xfrm>
          <a:prstGeom prst="rect">
            <a:avLst/>
          </a:prstGeom>
        </p:spPr>
        <p:txBody>
          <a:bodyPr wrap="square" lIns="0" tIns="0" rIns="0" bIns="0" rtlCol="0" anchor="t">
            <a:spAutoFit/>
          </a:bodyPr>
          <a:lstStyle/>
          <a:p>
            <a:pPr marL="112395" indent="546100" algn="l">
              <a:lnSpc>
                <a:spcPct val="100000"/>
              </a:lnSpc>
              <a:buFont typeface="Wingdings" panose="05000000000000000000" charset="0"/>
              <a:buChar char="ü"/>
            </a:pPr>
            <a:r>
              <a:rPr lang="en-GB" altLang="en-US" sz="4000">
                <a:solidFill>
                  <a:srgbClr val="002060"/>
                </a:solidFill>
                <a:effectLst>
                  <a:outerShdw blurRad="38100" dist="38100" dir="2700000" algn="tl">
                    <a:srgbClr val="000000">
                      <a:alpha val="43137"/>
                    </a:srgbClr>
                  </a:outerShdw>
                </a:effectLst>
                <a:cs typeface="+mn-lt"/>
              </a:rPr>
              <a:t>P</a:t>
            </a:r>
            <a:r>
              <a:rPr lang="en-US" sz="4000">
                <a:solidFill>
                  <a:srgbClr val="002060"/>
                </a:solidFill>
                <a:effectLst>
                  <a:outerShdw blurRad="38100" dist="38100" dir="2700000" algn="tl">
                    <a:srgbClr val="000000">
                      <a:alpha val="43137"/>
                    </a:srgbClr>
                  </a:outerShdw>
                </a:effectLst>
                <a:cs typeface="+mn-lt"/>
              </a:rPr>
              <a:t>há hủy hơn 2 triệu héc - ta rừng</a:t>
            </a:r>
          </a:p>
          <a:p>
            <a:pPr marL="112395" indent="546100" algn="l">
              <a:lnSpc>
                <a:spcPct val="100000"/>
              </a:lnSpc>
              <a:buFont typeface="Wingdings" panose="05000000000000000000" charset="0"/>
              <a:buChar char="ü"/>
            </a:pPr>
            <a:r>
              <a:rPr lang="en-GB" altLang="en-US" sz="4000">
                <a:solidFill>
                  <a:srgbClr val="002060"/>
                </a:solidFill>
                <a:effectLst>
                  <a:outerShdw blurRad="38100" dist="38100" dir="2700000" algn="tl">
                    <a:srgbClr val="000000">
                      <a:alpha val="43137"/>
                    </a:srgbClr>
                  </a:outerShdw>
                </a:effectLst>
                <a:cs typeface="+mn-lt"/>
              </a:rPr>
              <a:t>L</a:t>
            </a:r>
            <a:r>
              <a:rPr lang="en-US" sz="4000">
                <a:solidFill>
                  <a:srgbClr val="002060"/>
                </a:solidFill>
                <a:effectLst>
                  <a:outerShdw blurRad="38100" dist="38100" dir="2700000" algn="tl">
                    <a:srgbClr val="000000">
                      <a:alpha val="43137"/>
                    </a:srgbClr>
                  </a:outerShdw>
                </a:effectLst>
                <a:cs typeface="+mn-lt"/>
              </a:rPr>
              <a:t>àm xói mòn và khô cằn đất</a:t>
            </a:r>
          </a:p>
          <a:p>
            <a:pPr marL="112395" indent="546100" algn="l">
              <a:lnSpc>
                <a:spcPct val="100000"/>
              </a:lnSpc>
              <a:buFont typeface="Wingdings" panose="05000000000000000000" charset="0"/>
              <a:buChar char="ü"/>
            </a:pPr>
            <a:r>
              <a:rPr lang="en-GB" altLang="en-US" sz="4000">
                <a:solidFill>
                  <a:srgbClr val="002060"/>
                </a:solidFill>
                <a:effectLst>
                  <a:outerShdw blurRad="38100" dist="38100" dir="2700000" algn="tl">
                    <a:srgbClr val="000000">
                      <a:alpha val="43137"/>
                    </a:srgbClr>
                  </a:outerShdw>
                </a:effectLst>
                <a:cs typeface="+mn-lt"/>
              </a:rPr>
              <a:t>D</a:t>
            </a:r>
            <a:r>
              <a:rPr lang="en-US" sz="4000">
                <a:solidFill>
                  <a:srgbClr val="002060"/>
                </a:solidFill>
                <a:effectLst>
                  <a:outerShdw blurRad="38100" dist="38100" dir="2700000" algn="tl">
                    <a:srgbClr val="000000">
                      <a:alpha val="43137"/>
                    </a:srgbClr>
                  </a:outerShdw>
                </a:effectLst>
                <a:cs typeface="+mn-lt"/>
              </a:rPr>
              <a:t>iệt chủng nhiều loại muông thú</a:t>
            </a:r>
          </a:p>
          <a:p>
            <a:pPr marL="112395" indent="546100" algn="l">
              <a:lnSpc>
                <a:spcPct val="100000"/>
              </a:lnSpc>
              <a:buFont typeface="Wingdings" panose="05000000000000000000" charset="0"/>
              <a:buChar char="ü"/>
            </a:pPr>
            <a:r>
              <a:rPr lang="en-GB" altLang="en-US" sz="4000">
                <a:solidFill>
                  <a:srgbClr val="002060"/>
                </a:solidFill>
                <a:effectLst>
                  <a:outerShdw blurRad="38100" dist="38100" dir="2700000" algn="tl">
                    <a:srgbClr val="000000">
                      <a:alpha val="43137"/>
                    </a:srgbClr>
                  </a:outerShdw>
                </a:effectLst>
                <a:cs typeface="+mn-lt"/>
              </a:rPr>
              <a:t>G</a:t>
            </a:r>
            <a:r>
              <a:rPr lang="en-US" sz="4000">
                <a:solidFill>
                  <a:srgbClr val="002060"/>
                </a:solidFill>
                <a:effectLst>
                  <a:outerShdw blurRad="38100" dist="38100" dir="2700000" algn="tl">
                    <a:srgbClr val="000000">
                      <a:alpha val="43137"/>
                    </a:srgbClr>
                  </a:outerShdw>
                </a:effectLst>
                <a:cs typeface="+mn-lt"/>
              </a:rPr>
              <a:t>ây ra những bệnh nguy hiểm cho người nhiễm độc và con cái họ, như ung thư, nứt cột sống, thần kinh, tiểu đường, sinh quái thai, dị tật bẩm sinh, … </a:t>
            </a:r>
          </a:p>
          <a:p>
            <a:pPr marL="112395" indent="546100" algn="l">
              <a:lnSpc>
                <a:spcPct val="100000"/>
              </a:lnSpc>
              <a:buFont typeface="Wingdings" panose="05000000000000000000" charset="0"/>
              <a:buChar char="ü"/>
            </a:pPr>
            <a:r>
              <a:rPr lang="en-GB" altLang="en-US" sz="4000">
                <a:solidFill>
                  <a:srgbClr val="002060"/>
                </a:solidFill>
                <a:effectLst>
                  <a:outerShdw blurRad="38100" dist="38100" dir="2700000" algn="tl">
                    <a:srgbClr val="000000">
                      <a:alpha val="43137"/>
                    </a:srgbClr>
                  </a:outerShdw>
                </a:effectLst>
                <a:cs typeface="+mn-lt"/>
              </a:rPr>
              <a:t>C</a:t>
            </a:r>
            <a:r>
              <a:rPr lang="en-US" sz="4000">
                <a:solidFill>
                  <a:srgbClr val="002060"/>
                </a:solidFill>
                <a:effectLst>
                  <a:outerShdw blurRad="38100" dist="38100" dir="2700000" algn="tl">
                    <a:srgbClr val="000000">
                      <a:alpha val="43137"/>
                    </a:srgbClr>
                  </a:outerShdw>
                </a:effectLst>
                <a:cs typeface="+mn-lt"/>
              </a:rPr>
              <a:t>ả nước ta có khoảng 70 000 người lớn, từ 200 000 đến 300 000 trẻ em là nạn nhân chất độc màu da cam.</a:t>
            </a:r>
          </a:p>
        </p:txBody>
      </p:sp>
      <p:pic>
        <p:nvPicPr>
          <p:cNvPr id="10"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5524500"/>
            <a:ext cx="5347335" cy="4765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1043</Words>
  <Application>Microsoft Office PowerPoint</Application>
  <PresentationFormat>Custom</PresentationFormat>
  <Paragraphs>75</Paragraphs>
  <Slides>18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Arial</vt:lpstr>
      <vt:lpstr>Sriracha</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Vàng Hồng và Xanh dương Dụng cụ Học tập Giới thiệu bản thân Bản thuyết trình Giáo dục</dc:title>
  <dc:creator>Admin</dc:creator>
  <cp:lastModifiedBy>Admin</cp:lastModifiedBy>
  <cp:revision>15</cp:revision>
  <dcterms:created xsi:type="dcterms:W3CDTF">2006-08-16T00:00:00Z</dcterms:created>
  <dcterms:modified xsi:type="dcterms:W3CDTF">2021-09-25T05:29:54Z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65A5BC8503BB40DB8B31D98843DB59CD</vt:lpwstr>
  </property>
  <property fmtid="{D5CDD505-2E9C-101B-9397-08002B2CF9AE}" pid="3" name="KSOProductBuildVer">
    <vt:lpwstr>2057-11.2.0.10323</vt:lpwstr>
  </property>
</Properties>
</file>